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9" r:id="rId4"/>
    <p:sldId id="260" r:id="rId5"/>
    <p:sldId id="261" r:id="rId6"/>
    <p:sldId id="266" r:id="rId7"/>
    <p:sldId id="267" r:id="rId8"/>
    <p:sldId id="273" r:id="rId9"/>
    <p:sldId id="264" r:id="rId10"/>
    <p:sldId id="265" r:id="rId11"/>
    <p:sldId id="268" r:id="rId12"/>
    <p:sldId id="272" r:id="rId13"/>
    <p:sldId id="274"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p:restoredTop sz="88343"/>
  </p:normalViewPr>
  <p:slideViewPr>
    <p:cSldViewPr snapToGrid="0" snapToObjects="1">
      <p:cViewPr varScale="1">
        <p:scale>
          <a:sx n="65" d="100"/>
          <a:sy n="65" d="100"/>
        </p:scale>
        <p:origin x="325"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0B98CA-140D-9A41-BD87-10AAD5932CB7}" type="datetimeFigureOut">
              <a:rPr lang="en-US" smtClean="0"/>
              <a:t>6/22/2017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06881-4C6C-0148-8460-47A21C25ADB6}" type="slidenum">
              <a:rPr lang="en-US" smtClean="0"/>
              <a:t>‹#›</a:t>
            </a:fld>
            <a:endParaRPr lang="en-US"/>
          </a:p>
        </p:txBody>
      </p:sp>
    </p:spTree>
    <p:extLst>
      <p:ext uri="{BB962C8B-B14F-4D97-AF65-F5344CB8AC3E}">
        <p14:creationId xmlns:p14="http://schemas.microsoft.com/office/powerpoint/2010/main" val="68643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1</a:t>
            </a:fld>
            <a:endParaRPr lang="en-US"/>
          </a:p>
        </p:txBody>
      </p:sp>
    </p:spTree>
    <p:extLst>
      <p:ext uri="{BB962C8B-B14F-4D97-AF65-F5344CB8AC3E}">
        <p14:creationId xmlns:p14="http://schemas.microsoft.com/office/powerpoint/2010/main" val="74477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10</a:t>
            </a:fld>
            <a:endParaRPr lang="en-US"/>
          </a:p>
        </p:txBody>
      </p:sp>
    </p:spTree>
    <p:extLst>
      <p:ext uri="{BB962C8B-B14F-4D97-AF65-F5344CB8AC3E}">
        <p14:creationId xmlns:p14="http://schemas.microsoft.com/office/powerpoint/2010/main" val="315725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11</a:t>
            </a:fld>
            <a:endParaRPr lang="en-US"/>
          </a:p>
        </p:txBody>
      </p:sp>
    </p:spTree>
    <p:extLst>
      <p:ext uri="{BB962C8B-B14F-4D97-AF65-F5344CB8AC3E}">
        <p14:creationId xmlns:p14="http://schemas.microsoft.com/office/powerpoint/2010/main" val="1028361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15</a:t>
            </a:fld>
            <a:endParaRPr lang="en-US"/>
          </a:p>
        </p:txBody>
      </p:sp>
    </p:spTree>
    <p:extLst>
      <p:ext uri="{BB962C8B-B14F-4D97-AF65-F5344CB8AC3E}">
        <p14:creationId xmlns:p14="http://schemas.microsoft.com/office/powerpoint/2010/main" val="1995141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2</a:t>
            </a:fld>
            <a:endParaRPr lang="en-US"/>
          </a:p>
        </p:txBody>
      </p:sp>
    </p:spTree>
    <p:extLst>
      <p:ext uri="{BB962C8B-B14F-4D97-AF65-F5344CB8AC3E}">
        <p14:creationId xmlns:p14="http://schemas.microsoft.com/office/powerpoint/2010/main" val="712995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3</a:t>
            </a:fld>
            <a:endParaRPr lang="en-US"/>
          </a:p>
        </p:txBody>
      </p:sp>
    </p:spTree>
    <p:extLst>
      <p:ext uri="{BB962C8B-B14F-4D97-AF65-F5344CB8AC3E}">
        <p14:creationId xmlns:p14="http://schemas.microsoft.com/office/powerpoint/2010/main" val="131629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4</a:t>
            </a:fld>
            <a:endParaRPr lang="en-US"/>
          </a:p>
        </p:txBody>
      </p:sp>
    </p:spTree>
    <p:extLst>
      <p:ext uri="{BB962C8B-B14F-4D97-AF65-F5344CB8AC3E}">
        <p14:creationId xmlns:p14="http://schemas.microsoft.com/office/powerpoint/2010/main" val="108211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5</a:t>
            </a:fld>
            <a:endParaRPr lang="en-US"/>
          </a:p>
        </p:txBody>
      </p:sp>
    </p:spTree>
    <p:extLst>
      <p:ext uri="{BB962C8B-B14F-4D97-AF65-F5344CB8AC3E}">
        <p14:creationId xmlns:p14="http://schemas.microsoft.com/office/powerpoint/2010/main" val="355503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6</a:t>
            </a:fld>
            <a:endParaRPr lang="en-US"/>
          </a:p>
        </p:txBody>
      </p:sp>
    </p:spTree>
    <p:extLst>
      <p:ext uri="{BB962C8B-B14F-4D97-AF65-F5344CB8AC3E}">
        <p14:creationId xmlns:p14="http://schemas.microsoft.com/office/powerpoint/2010/main" val="189048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7</a:t>
            </a:fld>
            <a:endParaRPr lang="en-US"/>
          </a:p>
        </p:txBody>
      </p:sp>
    </p:spTree>
    <p:extLst>
      <p:ext uri="{BB962C8B-B14F-4D97-AF65-F5344CB8AC3E}">
        <p14:creationId xmlns:p14="http://schemas.microsoft.com/office/powerpoint/2010/main" val="597504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this</a:t>
            </a:r>
          </a:p>
        </p:txBody>
      </p:sp>
      <p:sp>
        <p:nvSpPr>
          <p:cNvPr id="4" name="Slide Number Placeholder 3"/>
          <p:cNvSpPr>
            <a:spLocks noGrp="1"/>
          </p:cNvSpPr>
          <p:nvPr>
            <p:ph type="sldNum" sz="quarter" idx="10"/>
          </p:nvPr>
        </p:nvSpPr>
        <p:spPr/>
        <p:txBody>
          <a:bodyPr/>
          <a:lstStyle/>
          <a:p>
            <a:fld id="{4F106881-4C6C-0148-8460-47A21C25ADB6}" type="slidenum">
              <a:rPr lang="en-US" smtClean="0"/>
              <a:t>8</a:t>
            </a:fld>
            <a:endParaRPr lang="en-US"/>
          </a:p>
        </p:txBody>
      </p:sp>
    </p:spTree>
    <p:extLst>
      <p:ext uri="{BB962C8B-B14F-4D97-AF65-F5344CB8AC3E}">
        <p14:creationId xmlns:p14="http://schemas.microsoft.com/office/powerpoint/2010/main" val="848045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06881-4C6C-0148-8460-47A21C25ADB6}" type="slidenum">
              <a:rPr lang="en-US" smtClean="0"/>
              <a:t>9</a:t>
            </a:fld>
            <a:endParaRPr lang="en-US"/>
          </a:p>
        </p:txBody>
      </p:sp>
    </p:spTree>
    <p:extLst>
      <p:ext uri="{BB962C8B-B14F-4D97-AF65-F5344CB8AC3E}">
        <p14:creationId xmlns:p14="http://schemas.microsoft.com/office/powerpoint/2010/main" val="680093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6/22/2017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6/22/2017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Pipelines to Power</a:t>
            </a:r>
          </a:p>
        </p:txBody>
      </p:sp>
      <p:sp>
        <p:nvSpPr>
          <p:cNvPr id="3" name="Subtitle 2"/>
          <p:cNvSpPr>
            <a:spLocks noGrp="1"/>
          </p:cNvSpPr>
          <p:nvPr>
            <p:ph type="subTitle" idx="1"/>
          </p:nvPr>
        </p:nvSpPr>
        <p:spPr/>
        <p:txBody>
          <a:bodyPr>
            <a:normAutofit/>
          </a:bodyPr>
          <a:lstStyle/>
          <a:p>
            <a:pPr algn="ctr"/>
            <a:r>
              <a:rPr lang="en-US" sz="2400" dirty="0"/>
              <a:t>Funders’ Collaborative on Youth Organizing New Grantmaking Program 2017</a:t>
            </a:r>
          </a:p>
        </p:txBody>
      </p:sp>
    </p:spTree>
    <p:extLst>
      <p:ext uri="{BB962C8B-B14F-4D97-AF65-F5344CB8AC3E}">
        <p14:creationId xmlns:p14="http://schemas.microsoft.com/office/powerpoint/2010/main" val="169736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Peer Learning Community</a:t>
            </a:r>
          </a:p>
        </p:txBody>
      </p:sp>
      <p:sp>
        <p:nvSpPr>
          <p:cNvPr id="3" name="Vertical Text Placeholder 2"/>
          <p:cNvSpPr>
            <a:spLocks noGrp="1"/>
          </p:cNvSpPr>
          <p:nvPr>
            <p:ph type="body" orient="vert" idx="4294967295"/>
          </p:nvPr>
        </p:nvSpPr>
        <p:spPr>
          <a:xfrm>
            <a:off x="0" y="2336800"/>
            <a:ext cx="9613900" cy="3598863"/>
          </a:xfrm>
        </p:spPr>
        <p:txBody>
          <a:bodyPr/>
          <a:lstStyle/>
          <a:p>
            <a:r>
              <a:rPr lang="en-US" dirty="0"/>
              <a:t>Introduction of Coordinator- Hashim Benford</a:t>
            </a:r>
          </a:p>
          <a:p>
            <a:endParaRPr lang="en-US" dirty="0"/>
          </a:p>
          <a:p>
            <a:pPr lvl="0"/>
            <a:r>
              <a:rPr lang="en-US" dirty="0"/>
              <a:t>Participants will learn from leading thinkers on power building, share lessons from their current and past organizing with each other, and be supported to develop and implement an individualized strategy for how to build the power needed to achieve their vision for their community.</a:t>
            </a:r>
          </a:p>
          <a:p>
            <a:endParaRPr lang="en-US" dirty="0"/>
          </a:p>
        </p:txBody>
      </p:sp>
    </p:spTree>
    <p:extLst>
      <p:ext uri="{BB962C8B-B14F-4D97-AF65-F5344CB8AC3E}">
        <p14:creationId xmlns:p14="http://schemas.microsoft.com/office/powerpoint/2010/main" val="37507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Dates and Deadlines </a:t>
            </a:r>
          </a:p>
        </p:txBody>
      </p:sp>
      <p:sp>
        <p:nvSpPr>
          <p:cNvPr id="3" name="Vertical Text Placeholder 2"/>
          <p:cNvSpPr>
            <a:spLocks noGrp="1"/>
          </p:cNvSpPr>
          <p:nvPr>
            <p:ph type="body" orient="vert" idx="4294967295"/>
          </p:nvPr>
        </p:nvSpPr>
        <p:spPr>
          <a:xfrm>
            <a:off x="0" y="2336800"/>
            <a:ext cx="9613900" cy="3598863"/>
          </a:xfrm>
        </p:spPr>
        <p:txBody>
          <a:bodyPr/>
          <a:lstStyle/>
          <a:p>
            <a:pPr lvl="0"/>
            <a:r>
              <a:rPr lang="en-US" dirty="0"/>
              <a:t>June 15- Release LOI</a:t>
            </a:r>
          </a:p>
          <a:p>
            <a:pPr lvl="0"/>
            <a:r>
              <a:rPr lang="en-US" dirty="0"/>
              <a:t>June 22- Webinar</a:t>
            </a:r>
          </a:p>
          <a:p>
            <a:pPr lvl="0"/>
            <a:r>
              <a:rPr lang="en-US" dirty="0"/>
              <a:t>July 7- LOIs Due</a:t>
            </a:r>
          </a:p>
          <a:p>
            <a:pPr lvl="0"/>
            <a:r>
              <a:rPr lang="en-US" dirty="0"/>
              <a:t>Aug 7- Release Request for Full Proposals</a:t>
            </a:r>
          </a:p>
          <a:p>
            <a:pPr lvl="0"/>
            <a:r>
              <a:rPr lang="en-US" dirty="0"/>
              <a:t>Sept 5- Full Proposals Due</a:t>
            </a:r>
          </a:p>
          <a:p>
            <a:pPr lvl="0"/>
            <a:r>
              <a:rPr lang="en-US" dirty="0"/>
              <a:t>Sep 18 through Oct 25- Review of Final Proposals</a:t>
            </a:r>
          </a:p>
          <a:p>
            <a:pPr lvl="0"/>
            <a:r>
              <a:rPr lang="en-US" dirty="0"/>
              <a:t>Nov 3- Grant Decisions completed</a:t>
            </a:r>
          </a:p>
        </p:txBody>
      </p:sp>
    </p:spTree>
    <p:extLst>
      <p:ext uri="{BB962C8B-B14F-4D97-AF65-F5344CB8AC3E}">
        <p14:creationId xmlns:p14="http://schemas.microsoft.com/office/powerpoint/2010/main" val="131685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Cohort Constituency</a:t>
            </a:r>
          </a:p>
        </p:txBody>
      </p:sp>
      <p:sp>
        <p:nvSpPr>
          <p:cNvPr id="3" name="Vertical Text Placeholder 2"/>
          <p:cNvSpPr>
            <a:spLocks noGrp="1"/>
          </p:cNvSpPr>
          <p:nvPr>
            <p:ph type="body" orient="vert" idx="4294967295"/>
          </p:nvPr>
        </p:nvSpPr>
        <p:spPr>
          <a:xfrm>
            <a:off x="680282" y="2348374"/>
            <a:ext cx="9613900" cy="3598863"/>
          </a:xfrm>
        </p:spPr>
        <p:txBody>
          <a:bodyPr/>
          <a:lstStyle/>
          <a:p>
            <a:pPr marL="0" lvl="0" indent="0">
              <a:buNone/>
            </a:pPr>
            <a:r>
              <a:rPr lang="en-US" dirty="0"/>
              <a:t>To represent the current diversity of the youth organizing field, many participants will engage </a:t>
            </a:r>
            <a:r>
              <a:rPr lang="en-US" b="1" dirty="0"/>
              <a:t>13-18 year olds</a:t>
            </a:r>
            <a:r>
              <a:rPr lang="en-US" dirty="0"/>
              <a:t> in local or statewide organizations, but a few national organizations and groups working with </a:t>
            </a:r>
            <a:r>
              <a:rPr lang="en-US" b="1" dirty="0"/>
              <a:t>18-25 year olds may be included</a:t>
            </a:r>
          </a:p>
          <a:p>
            <a:endParaRPr lang="en-US" dirty="0"/>
          </a:p>
        </p:txBody>
      </p:sp>
    </p:spTree>
    <p:extLst>
      <p:ext uri="{BB962C8B-B14F-4D97-AF65-F5344CB8AC3E}">
        <p14:creationId xmlns:p14="http://schemas.microsoft.com/office/powerpoint/2010/main" val="142657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Applicants Must:</a:t>
            </a:r>
          </a:p>
        </p:txBody>
      </p:sp>
      <p:sp>
        <p:nvSpPr>
          <p:cNvPr id="3" name="Vertical Text Placeholder 2"/>
          <p:cNvSpPr>
            <a:spLocks noGrp="1"/>
          </p:cNvSpPr>
          <p:nvPr>
            <p:ph type="body" orient="vert" idx="4294967295"/>
          </p:nvPr>
        </p:nvSpPr>
        <p:spPr>
          <a:xfrm>
            <a:off x="0" y="2336800"/>
            <a:ext cx="9613900" cy="4021470"/>
          </a:xfrm>
        </p:spPr>
        <p:txBody>
          <a:bodyPr>
            <a:normAutofit lnSpcReduction="10000"/>
          </a:bodyPr>
          <a:lstStyle/>
          <a:p>
            <a:pPr lvl="0" fontAlgn="base"/>
            <a:r>
              <a:rPr lang="en-US" dirty="0"/>
              <a:t>Actively engage low-income young people and/or young people of color in organizing collective action for social, economic, or racial justice</a:t>
            </a:r>
          </a:p>
          <a:p>
            <a:pPr lvl="0" fontAlgn="base"/>
            <a:endParaRPr lang="en-US" dirty="0"/>
          </a:p>
          <a:p>
            <a:pPr lvl="0" fontAlgn="base"/>
            <a:r>
              <a:rPr lang="en-US" dirty="0"/>
              <a:t>Have a 501c3 or a fiscal agent</a:t>
            </a:r>
          </a:p>
          <a:p>
            <a:pPr lvl="0" fontAlgn="base"/>
            <a:endParaRPr lang="en-US" dirty="0"/>
          </a:p>
          <a:p>
            <a:pPr lvl="0" fontAlgn="base"/>
            <a:r>
              <a:rPr lang="en-US" dirty="0"/>
              <a:t>Have a strong history of engaging young people in community organizing with a track record of concrete victories that improve the lives of their communities as evidenced by strong organizing campaigns, clear leadership development programs, and the inclusion of youth in organizational decision making</a:t>
            </a:r>
          </a:p>
          <a:p>
            <a:endParaRPr lang="en-US" dirty="0"/>
          </a:p>
        </p:txBody>
      </p:sp>
    </p:spTree>
    <p:extLst>
      <p:ext uri="{BB962C8B-B14F-4D97-AF65-F5344CB8AC3E}">
        <p14:creationId xmlns:p14="http://schemas.microsoft.com/office/powerpoint/2010/main" val="94521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a:t>
            </a:r>
          </a:p>
        </p:txBody>
      </p:sp>
      <p:sp>
        <p:nvSpPr>
          <p:cNvPr id="3" name="Vertical Text Placeholder 2"/>
          <p:cNvSpPr>
            <a:spLocks noGrp="1"/>
          </p:cNvSpPr>
          <p:nvPr>
            <p:ph type="body" orient="vert" idx="4294967295"/>
          </p:nvPr>
        </p:nvSpPr>
        <p:spPr>
          <a:xfrm>
            <a:off x="0" y="2336800"/>
            <a:ext cx="9613900" cy="4136189"/>
          </a:xfrm>
        </p:spPr>
        <p:txBody>
          <a:bodyPr>
            <a:noAutofit/>
          </a:bodyPr>
          <a:lstStyle/>
          <a:p>
            <a:r>
              <a:rPr lang="en-US" dirty="0"/>
              <a:t>Track Record of power building with low-income communities of color.</a:t>
            </a:r>
          </a:p>
          <a:p>
            <a:endParaRPr lang="en-US" dirty="0"/>
          </a:p>
          <a:p>
            <a:r>
              <a:rPr lang="en-US" dirty="0"/>
              <a:t>Able to articulate strengths and limits of current organizing model.</a:t>
            </a:r>
          </a:p>
          <a:p>
            <a:pPr marL="0" indent="0">
              <a:buNone/>
            </a:pPr>
            <a:endParaRPr lang="en-US" dirty="0"/>
          </a:p>
          <a:p>
            <a:r>
              <a:rPr lang="en-US" dirty="0"/>
              <a:t>Clear ideas about how to strengthen power building model that are in action or actively discussing with member.</a:t>
            </a:r>
          </a:p>
        </p:txBody>
      </p:sp>
    </p:spTree>
    <p:extLst>
      <p:ext uri="{BB962C8B-B14F-4D97-AF65-F5344CB8AC3E}">
        <p14:creationId xmlns:p14="http://schemas.microsoft.com/office/powerpoint/2010/main" val="430477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a:t>
            </a:r>
          </a:p>
        </p:txBody>
      </p:sp>
      <p:sp>
        <p:nvSpPr>
          <p:cNvPr id="3" name="Vertical Text Placeholder 2"/>
          <p:cNvSpPr>
            <a:spLocks noGrp="1"/>
          </p:cNvSpPr>
          <p:nvPr>
            <p:ph type="body" orient="vert" idx="4294967295"/>
          </p:nvPr>
        </p:nvSpPr>
        <p:spPr>
          <a:xfrm>
            <a:off x="0" y="2141622"/>
            <a:ext cx="9613900" cy="4235116"/>
          </a:xfrm>
        </p:spPr>
        <p:txBody>
          <a:bodyPr>
            <a:normAutofit/>
          </a:bodyPr>
          <a:lstStyle/>
          <a:p>
            <a:pPr lvl="0" fontAlgn="base"/>
            <a:r>
              <a:rPr lang="en-US" dirty="0"/>
              <a:t>Are engaged in innovative experiments around power building that could provide lessons for the broader field </a:t>
            </a:r>
          </a:p>
          <a:p>
            <a:pPr lvl="0" fontAlgn="base"/>
            <a:r>
              <a:rPr lang="en-US" dirty="0"/>
              <a:t>Articulate a desire to learn more about aspects of building power (constituency building, voter engagement, and democratic participation)</a:t>
            </a:r>
          </a:p>
          <a:p>
            <a:r>
              <a:rPr lang="en-US" dirty="0"/>
              <a:t>Capacity and desire to engage in a learning community/shared space to discuss power building strategies</a:t>
            </a:r>
          </a:p>
          <a:p>
            <a:pPr lvl="0"/>
            <a:r>
              <a:rPr lang="en-US" dirty="0"/>
              <a:t>Engage constituencies impacted by racial, social and economic injustice that are likely to suffer increased attacks due to the political landscape (such as black and brown youth, immigrant, and LGBTQ communities)</a:t>
            </a:r>
          </a:p>
          <a:p>
            <a:endParaRPr lang="en-US" dirty="0"/>
          </a:p>
        </p:txBody>
      </p:sp>
    </p:spTree>
    <p:extLst>
      <p:ext uri="{BB962C8B-B14F-4D97-AF65-F5344CB8AC3E}">
        <p14:creationId xmlns:p14="http://schemas.microsoft.com/office/powerpoint/2010/main" val="1480044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Letter of Intent</a:t>
            </a:r>
          </a:p>
        </p:txBody>
      </p:sp>
      <p:sp>
        <p:nvSpPr>
          <p:cNvPr id="3" name="Vertical Text Placeholder 2"/>
          <p:cNvSpPr>
            <a:spLocks noGrp="1"/>
          </p:cNvSpPr>
          <p:nvPr>
            <p:ph type="body" orient="vert" idx="4294967295"/>
          </p:nvPr>
        </p:nvSpPr>
        <p:spPr>
          <a:xfrm>
            <a:off x="0" y="2336800"/>
            <a:ext cx="9613900" cy="3598863"/>
          </a:xfrm>
        </p:spPr>
        <p:txBody>
          <a:bodyPr/>
          <a:lstStyle/>
          <a:p>
            <a:r>
              <a:rPr lang="en-US" dirty="0"/>
              <a:t>LOI requirements:</a:t>
            </a:r>
          </a:p>
          <a:p>
            <a:pPr lvl="0"/>
            <a:r>
              <a:rPr lang="en-US" dirty="0"/>
              <a:t>Follow Steps 1-4 (make sure you have </a:t>
            </a:r>
            <a:r>
              <a:rPr lang="en-US"/>
              <a:t>an online profile)</a:t>
            </a:r>
            <a:endParaRPr lang="en-US" dirty="0"/>
          </a:p>
          <a:p>
            <a:pPr lvl="0"/>
            <a:r>
              <a:rPr lang="en-US" dirty="0"/>
              <a:t>Answer questions in section 3</a:t>
            </a:r>
          </a:p>
          <a:p>
            <a:pPr lvl="1"/>
            <a:r>
              <a:rPr lang="en-US" dirty="0"/>
              <a:t>Provide thorough but concise answers</a:t>
            </a:r>
          </a:p>
          <a:p>
            <a:pPr lvl="1"/>
            <a:r>
              <a:rPr lang="en-US" dirty="0"/>
              <a:t>No more than 3-pages long</a:t>
            </a:r>
          </a:p>
          <a:p>
            <a:pPr lvl="1"/>
            <a:r>
              <a:rPr lang="en-US" dirty="0"/>
              <a:t>Reflect analysis of current model and initial steps to enhance power building model</a:t>
            </a:r>
          </a:p>
          <a:p>
            <a:endParaRPr lang="en-US" dirty="0"/>
          </a:p>
        </p:txBody>
      </p:sp>
    </p:spTree>
    <p:extLst>
      <p:ext uri="{BB962C8B-B14F-4D97-AF65-F5344CB8AC3E}">
        <p14:creationId xmlns:p14="http://schemas.microsoft.com/office/powerpoint/2010/main" val="23445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Pipelines to Power – FCYO New Multi-Year Grant Program 2017</a:t>
            </a:r>
          </a:p>
        </p:txBody>
      </p:sp>
      <p:sp>
        <p:nvSpPr>
          <p:cNvPr id="3" name="TextBox 2"/>
          <p:cNvSpPr txBox="1"/>
          <p:nvPr/>
        </p:nvSpPr>
        <p:spPr>
          <a:xfrm>
            <a:off x="1031146" y="2238650"/>
            <a:ext cx="8085222" cy="3262432"/>
          </a:xfrm>
          <a:prstGeom prst="rect">
            <a:avLst/>
          </a:prstGeom>
          <a:noFill/>
        </p:spPr>
        <p:txBody>
          <a:bodyPr wrap="square" rtlCol="0">
            <a:spAutoFit/>
          </a:bodyPr>
          <a:lstStyle/>
          <a:p>
            <a:r>
              <a:rPr lang="en-US" sz="2400" b="1" i="1" dirty="0"/>
              <a:t>“Power concedes nothing without a demand. It never did and it never will.” – Frederick Douglass, 1857</a:t>
            </a:r>
            <a:endParaRPr lang="en-US" sz="2400" b="1" dirty="0"/>
          </a:p>
          <a:p>
            <a:r>
              <a:rPr lang="en-US" sz="2400" dirty="0"/>
              <a:t> </a:t>
            </a:r>
          </a:p>
          <a:p>
            <a:endParaRPr lang="en-US" sz="2400" dirty="0"/>
          </a:p>
          <a:p>
            <a:r>
              <a:rPr lang="en-US" sz="2400" b="1" i="1" dirty="0"/>
              <a:t>“Power properly understood is nothing but the ability to achieve purpose. It is the strength required to bring about social, political, and economic change.”</a:t>
            </a:r>
          </a:p>
          <a:p>
            <a:r>
              <a:rPr lang="en-US" sz="2400" b="1" dirty="0"/>
              <a:t> – Martin Luther King, 1967 </a:t>
            </a:r>
          </a:p>
          <a:p>
            <a:endParaRPr lang="en-US" sz="1400" dirty="0"/>
          </a:p>
        </p:txBody>
      </p:sp>
    </p:spTree>
    <p:extLst>
      <p:ext uri="{BB962C8B-B14F-4D97-AF65-F5344CB8AC3E}">
        <p14:creationId xmlns:p14="http://schemas.microsoft.com/office/powerpoint/2010/main" val="9359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Pipelines to Power – FCYO New Multi-Year Grant Program 2017</a:t>
            </a:r>
          </a:p>
        </p:txBody>
      </p:sp>
      <p:sp>
        <p:nvSpPr>
          <p:cNvPr id="3" name="Vertical Text Placeholder 2"/>
          <p:cNvSpPr>
            <a:spLocks noGrp="1"/>
          </p:cNvSpPr>
          <p:nvPr>
            <p:ph type="body" orient="vert" idx="4294967295"/>
          </p:nvPr>
        </p:nvSpPr>
        <p:spPr>
          <a:xfrm>
            <a:off x="0" y="2336800"/>
            <a:ext cx="9613900" cy="4340447"/>
          </a:xfrm>
        </p:spPr>
        <p:txBody>
          <a:bodyPr>
            <a:normAutofit/>
          </a:bodyPr>
          <a:lstStyle/>
          <a:p>
            <a:pPr marL="0" indent="0">
              <a:buNone/>
            </a:pPr>
            <a:r>
              <a:rPr lang="en-US" dirty="0"/>
              <a:t>Pipelines to Power will: </a:t>
            </a:r>
          </a:p>
          <a:p>
            <a:pPr marL="0" indent="0">
              <a:buNone/>
            </a:pPr>
            <a:endParaRPr lang="en-US" dirty="0"/>
          </a:p>
          <a:p>
            <a:pPr>
              <a:buFont typeface="Arial" charset="0"/>
              <a:buChar char="•"/>
            </a:pPr>
            <a:r>
              <a:rPr lang="en-US" dirty="0"/>
              <a:t>Select ten to twelve youth and intergenerational organizing groups to participate</a:t>
            </a:r>
          </a:p>
          <a:p>
            <a:pPr>
              <a:buFont typeface="Arial" charset="0"/>
              <a:buChar char="•"/>
            </a:pPr>
            <a:r>
              <a:rPr lang="en-US" dirty="0"/>
              <a:t>Provide three years of grant support</a:t>
            </a:r>
          </a:p>
          <a:p>
            <a:pPr>
              <a:buFont typeface="Arial" charset="0"/>
              <a:buChar char="•"/>
            </a:pPr>
            <a:r>
              <a:rPr lang="en-US" dirty="0"/>
              <a:t>Groups will receive additional funds for organizational experiments in power building</a:t>
            </a:r>
          </a:p>
          <a:p>
            <a:pPr>
              <a:buFont typeface="Arial" charset="0"/>
              <a:buChar char="•"/>
            </a:pPr>
            <a:r>
              <a:rPr lang="en-US" dirty="0"/>
              <a:t>Groups will participate in a learning community </a:t>
            </a:r>
          </a:p>
          <a:p>
            <a:pPr>
              <a:buFont typeface="Arial" charset="0"/>
              <a:buChar char="•"/>
            </a:pPr>
            <a:endParaRPr lang="en-US" dirty="0"/>
          </a:p>
          <a:p>
            <a:endParaRPr lang="en-US" dirty="0"/>
          </a:p>
        </p:txBody>
      </p:sp>
    </p:spTree>
    <p:extLst>
      <p:ext uri="{BB962C8B-B14F-4D97-AF65-F5344CB8AC3E}">
        <p14:creationId xmlns:p14="http://schemas.microsoft.com/office/powerpoint/2010/main" val="79112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Goals</a:t>
            </a:r>
          </a:p>
        </p:txBody>
      </p:sp>
      <p:sp>
        <p:nvSpPr>
          <p:cNvPr id="3" name="Vertical Text Placeholder 2"/>
          <p:cNvSpPr>
            <a:spLocks noGrp="1"/>
          </p:cNvSpPr>
          <p:nvPr>
            <p:ph type="body" orient="vert" idx="4294967295"/>
          </p:nvPr>
        </p:nvSpPr>
        <p:spPr>
          <a:xfrm>
            <a:off x="0" y="2336800"/>
            <a:ext cx="9613900" cy="4913086"/>
          </a:xfrm>
        </p:spPr>
        <p:txBody>
          <a:bodyPr>
            <a:normAutofit/>
          </a:bodyPr>
          <a:lstStyle/>
          <a:p>
            <a:pPr marL="0" lvl="0" indent="0">
              <a:buNone/>
            </a:pPr>
            <a:r>
              <a:rPr lang="en-US" dirty="0"/>
              <a:t>To support a cohort of organizations to:</a:t>
            </a:r>
          </a:p>
          <a:p>
            <a:pPr lvl="0"/>
            <a:r>
              <a:rPr lang="en-US" dirty="0"/>
              <a:t>Develop comprehensive strategies and conduct innovative experiments to engage low-income young people and young people of color in building meaningful power.</a:t>
            </a:r>
          </a:p>
          <a:p>
            <a:pPr lvl="0"/>
            <a:r>
              <a:rPr lang="en-US" dirty="0"/>
              <a:t>Strengthen ties with various partners to build a stronger social justice leadership pipeline.</a:t>
            </a:r>
          </a:p>
          <a:p>
            <a:pPr lvl="0"/>
            <a:r>
              <a:rPr lang="en-US" dirty="0"/>
              <a:t>Establish a national learning community of organizers to share and deepen theories of change to support a more powerful youth organizing field. </a:t>
            </a:r>
          </a:p>
          <a:p>
            <a:pPr lvl="0"/>
            <a:r>
              <a:rPr lang="en-US" dirty="0"/>
              <a:t>To share lessons learned with the broader youth organizing field.</a:t>
            </a:r>
          </a:p>
          <a:p>
            <a:endParaRPr lang="en-US" dirty="0"/>
          </a:p>
        </p:txBody>
      </p:sp>
    </p:spTree>
    <p:extLst>
      <p:ext uri="{BB962C8B-B14F-4D97-AF65-F5344CB8AC3E}">
        <p14:creationId xmlns:p14="http://schemas.microsoft.com/office/powerpoint/2010/main" val="141869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Power Building </a:t>
            </a:r>
          </a:p>
        </p:txBody>
      </p:sp>
      <p:sp>
        <p:nvSpPr>
          <p:cNvPr id="3" name="Vertical Text Placeholder 2"/>
          <p:cNvSpPr>
            <a:spLocks noGrp="1"/>
          </p:cNvSpPr>
          <p:nvPr>
            <p:ph type="body" orient="vert" idx="4294967295"/>
          </p:nvPr>
        </p:nvSpPr>
        <p:spPr>
          <a:xfrm>
            <a:off x="0" y="2336800"/>
            <a:ext cx="9613900" cy="4194629"/>
          </a:xfrm>
        </p:spPr>
        <p:txBody>
          <a:bodyPr>
            <a:normAutofit/>
          </a:bodyPr>
          <a:lstStyle/>
          <a:p>
            <a:pPr marL="0" indent="0">
              <a:buNone/>
            </a:pPr>
            <a:r>
              <a:rPr lang="en-US" dirty="0"/>
              <a:t>FCYO views young people as critical actors in leading social justice movements and building winning coalitions.</a:t>
            </a:r>
          </a:p>
          <a:p>
            <a:pPr lvl="0"/>
            <a:r>
              <a:rPr lang="en-US" dirty="0"/>
              <a:t>Many groups are already engaging with questions of how to build meaningful power. </a:t>
            </a:r>
          </a:p>
          <a:p>
            <a:pPr marL="0" lvl="0" indent="0">
              <a:buNone/>
            </a:pPr>
            <a:endParaRPr lang="en-US" dirty="0"/>
          </a:p>
          <a:p>
            <a:pPr lvl="0"/>
            <a:r>
              <a:rPr lang="en-US" dirty="0"/>
              <a:t>Youth organizing represent is an effective ways to encourage meaningful civic participation of low income young people and young people of color</a:t>
            </a:r>
          </a:p>
          <a:p>
            <a:pPr marL="0" lvl="0" indent="0">
              <a:buNone/>
            </a:pPr>
            <a:endParaRPr lang="en-US" dirty="0"/>
          </a:p>
          <a:p>
            <a:pPr lvl="0"/>
            <a:r>
              <a:rPr lang="en-US" dirty="0"/>
              <a:t>Must build power needed to compel decision/policy makers to act</a:t>
            </a:r>
          </a:p>
          <a:p>
            <a:endParaRPr lang="en-US" dirty="0"/>
          </a:p>
        </p:txBody>
      </p:sp>
    </p:spTree>
    <p:extLst>
      <p:ext uri="{BB962C8B-B14F-4D97-AF65-F5344CB8AC3E}">
        <p14:creationId xmlns:p14="http://schemas.microsoft.com/office/powerpoint/2010/main" val="45139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Defining Power</a:t>
            </a:r>
          </a:p>
        </p:txBody>
      </p:sp>
      <p:sp>
        <p:nvSpPr>
          <p:cNvPr id="3" name="Vertical Text Placeholder 2"/>
          <p:cNvSpPr>
            <a:spLocks noGrp="1"/>
          </p:cNvSpPr>
          <p:nvPr>
            <p:ph type="body" orient="vert" idx="4294967295"/>
          </p:nvPr>
        </p:nvSpPr>
        <p:spPr>
          <a:xfrm>
            <a:off x="0" y="2336800"/>
            <a:ext cx="9613900" cy="3598863"/>
          </a:xfrm>
        </p:spPr>
        <p:txBody>
          <a:bodyPr>
            <a:normAutofit fontScale="92500"/>
          </a:bodyPr>
          <a:lstStyle/>
          <a:p>
            <a:pPr lvl="0"/>
            <a:r>
              <a:rPr lang="en-US" sz="2600" dirty="0"/>
              <a:t>FCYO considers power to be control over the conditions that affect our communities and society.</a:t>
            </a:r>
          </a:p>
          <a:p>
            <a:pPr lvl="0"/>
            <a:endParaRPr lang="en-US" sz="2600" dirty="0"/>
          </a:p>
          <a:p>
            <a:r>
              <a:rPr lang="en-US" sz="2600" dirty="0"/>
              <a:t>To move from protest towards self-determination and governance, organizing groups representing marginalized communities must set their sights on the ability to make and/or influence key decisions. </a:t>
            </a:r>
          </a:p>
          <a:p>
            <a:endParaRPr lang="en-US" sz="2600" dirty="0"/>
          </a:p>
          <a:p>
            <a:r>
              <a:rPr lang="en-US" sz="2600" dirty="0"/>
              <a:t>This means having power to hold decision makers accountable.</a:t>
            </a:r>
          </a:p>
          <a:p>
            <a:endParaRPr lang="en-US" dirty="0"/>
          </a:p>
        </p:txBody>
      </p:sp>
    </p:spTree>
    <p:extLst>
      <p:ext uri="{BB962C8B-B14F-4D97-AF65-F5344CB8AC3E}">
        <p14:creationId xmlns:p14="http://schemas.microsoft.com/office/powerpoint/2010/main" val="214499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Forms of Power Supported by Pipelines to Power</a:t>
            </a:r>
          </a:p>
        </p:txBody>
      </p:sp>
      <p:sp>
        <p:nvSpPr>
          <p:cNvPr id="3" name="Vertical Text Placeholder 2"/>
          <p:cNvSpPr>
            <a:spLocks noGrp="1"/>
          </p:cNvSpPr>
          <p:nvPr>
            <p:ph type="body" orient="vert" idx="4294967295"/>
          </p:nvPr>
        </p:nvSpPr>
        <p:spPr>
          <a:xfrm>
            <a:off x="0" y="2336800"/>
            <a:ext cx="9613900" cy="3598863"/>
          </a:xfrm>
        </p:spPr>
        <p:txBody>
          <a:bodyPr>
            <a:normAutofit lnSpcReduction="10000"/>
          </a:bodyPr>
          <a:lstStyle/>
          <a:p>
            <a:pPr lvl="0"/>
            <a:r>
              <a:rPr lang="en-US" b="1" i="1" dirty="0"/>
              <a:t>Constituent Power</a:t>
            </a:r>
            <a:r>
              <a:rPr lang="en-US" dirty="0"/>
              <a:t>- Engage critical mass in organizing work considering how they can exercise power (base and scale, wielding power to win meaningful change in institutions and power structures in their communities)</a:t>
            </a:r>
          </a:p>
          <a:p>
            <a:pPr lvl="0"/>
            <a:endParaRPr lang="en-US" dirty="0"/>
          </a:p>
          <a:p>
            <a:pPr lvl="0"/>
            <a:r>
              <a:rPr lang="en-US" b="1" i="1" dirty="0"/>
              <a:t>Political Power- </a:t>
            </a:r>
            <a:r>
              <a:rPr lang="en-US" dirty="0"/>
              <a:t>Current political moment coupled with realization of type of power needed has led groups to strategize about how to engage in electoral process. Groups are considering how to integrate non-partisan voter engagement and exploring new organizational structures/forms</a:t>
            </a:r>
          </a:p>
          <a:p>
            <a:endParaRPr lang="en-US" dirty="0"/>
          </a:p>
        </p:txBody>
      </p:sp>
    </p:spTree>
    <p:extLst>
      <p:ext uri="{BB962C8B-B14F-4D97-AF65-F5344CB8AC3E}">
        <p14:creationId xmlns:p14="http://schemas.microsoft.com/office/powerpoint/2010/main" val="915614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Considerations</a:t>
            </a:r>
          </a:p>
        </p:txBody>
      </p:sp>
      <p:sp>
        <p:nvSpPr>
          <p:cNvPr id="3" name="TextBox 2"/>
          <p:cNvSpPr txBox="1"/>
          <p:nvPr/>
        </p:nvSpPr>
        <p:spPr>
          <a:xfrm>
            <a:off x="520861" y="2523281"/>
            <a:ext cx="10428789" cy="3416320"/>
          </a:xfrm>
          <a:prstGeom prst="rect">
            <a:avLst/>
          </a:prstGeom>
          <a:noFill/>
        </p:spPr>
        <p:txBody>
          <a:bodyPr wrap="square" rtlCol="0">
            <a:spAutoFit/>
          </a:bodyPr>
          <a:lstStyle/>
          <a:p>
            <a:pPr marL="285750" lvl="0" indent="-285750" fontAlgn="base">
              <a:buFont typeface="Arial" charset="0"/>
              <a:buChar char="•"/>
            </a:pPr>
            <a:r>
              <a:rPr lang="en-US" sz="2400" b="1" dirty="0"/>
              <a:t>ALLIANCE BUILDING:</a:t>
            </a:r>
            <a:r>
              <a:rPr lang="en-US" sz="2400" b="1" dirty="0">
                <a:solidFill>
                  <a:srgbClr val="0070C0"/>
                </a:solidFill>
              </a:rPr>
              <a:t> </a:t>
            </a:r>
            <a:r>
              <a:rPr lang="en-US" sz="2400" dirty="0"/>
              <a:t>What alliances are needed to win?</a:t>
            </a:r>
          </a:p>
          <a:p>
            <a:pPr marL="285750" lvl="0" indent="-285750" fontAlgn="base">
              <a:buFont typeface="Arial" charset="0"/>
              <a:buChar char="•"/>
            </a:pPr>
            <a:r>
              <a:rPr lang="en-US" sz="2400" b="1" dirty="0"/>
              <a:t>INFRASTRUCTURE: </a:t>
            </a:r>
            <a:r>
              <a:rPr lang="en-US" sz="2400" dirty="0"/>
              <a:t>What types of structures and organizational forms are needed?</a:t>
            </a:r>
          </a:p>
          <a:p>
            <a:pPr marL="285750" lvl="0" indent="-285750" fontAlgn="base">
              <a:buFont typeface="Arial" charset="0"/>
              <a:buChar char="•"/>
            </a:pPr>
            <a:r>
              <a:rPr lang="en-US" sz="2400" b="1" dirty="0"/>
              <a:t>STRATEGIES AND TACTICS:</a:t>
            </a:r>
            <a:r>
              <a:rPr lang="en-US" sz="2400" b="1" dirty="0">
                <a:solidFill>
                  <a:srgbClr val="0070C0"/>
                </a:solidFill>
              </a:rPr>
              <a:t> </a:t>
            </a:r>
            <a:r>
              <a:rPr lang="en-US" sz="2400" dirty="0"/>
              <a:t>What are the roles of policy change, direct action, and mass protest?</a:t>
            </a:r>
          </a:p>
          <a:p>
            <a:pPr marL="285750" lvl="0" indent="-285750" fontAlgn="base">
              <a:buFont typeface="Arial" charset="0"/>
              <a:buChar char="•"/>
            </a:pPr>
            <a:r>
              <a:rPr lang="en-US" sz="2400" b="1" dirty="0"/>
              <a:t>CULTURAL CHANGE: </a:t>
            </a:r>
            <a:r>
              <a:rPr lang="en-US" sz="2400" dirty="0"/>
              <a:t>How do we shift dominant narratives?</a:t>
            </a:r>
          </a:p>
          <a:p>
            <a:pPr marL="285750" lvl="0" indent="-285750" fontAlgn="base">
              <a:buFont typeface="Arial" charset="0"/>
              <a:buChar char="•"/>
            </a:pPr>
            <a:r>
              <a:rPr lang="en-US" sz="2400" b="1" dirty="0"/>
              <a:t>IMPACT OF OPPRESSION: </a:t>
            </a:r>
            <a:r>
              <a:rPr lang="en-US" sz="2400" dirty="0"/>
              <a:t>How do structural racism, gender inequity, and other forms of oppression impact the ability of communities to build power?</a:t>
            </a:r>
          </a:p>
        </p:txBody>
      </p:sp>
    </p:spTree>
    <p:extLst>
      <p:ext uri="{BB962C8B-B14F-4D97-AF65-F5344CB8AC3E}">
        <p14:creationId xmlns:p14="http://schemas.microsoft.com/office/powerpoint/2010/main" val="1489867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 Design</a:t>
            </a:r>
          </a:p>
        </p:txBody>
      </p:sp>
      <p:sp>
        <p:nvSpPr>
          <p:cNvPr id="3" name="Vertical Text Placeholder 2"/>
          <p:cNvSpPr>
            <a:spLocks noGrp="1"/>
          </p:cNvSpPr>
          <p:nvPr>
            <p:ph type="body" orient="vert" idx="4294967295"/>
          </p:nvPr>
        </p:nvSpPr>
        <p:spPr>
          <a:xfrm>
            <a:off x="0" y="2336800"/>
            <a:ext cx="10756232" cy="4088063"/>
          </a:xfrm>
        </p:spPr>
        <p:txBody>
          <a:bodyPr>
            <a:normAutofit lnSpcReduction="10000"/>
          </a:bodyPr>
          <a:lstStyle/>
          <a:p>
            <a:pPr lvl="0" fontAlgn="base"/>
            <a:r>
              <a:rPr lang="en-US" b="1" dirty="0"/>
              <a:t>Grantmaking:</a:t>
            </a:r>
            <a:r>
              <a:rPr lang="en-US" dirty="0"/>
              <a:t> general operating grant of $40,000 per year for three years.</a:t>
            </a:r>
          </a:p>
          <a:p>
            <a:pPr marL="0" lvl="0" indent="0" fontAlgn="base">
              <a:buNone/>
            </a:pPr>
            <a:endParaRPr lang="en-US" dirty="0"/>
          </a:p>
          <a:p>
            <a:pPr lvl="0" fontAlgn="base"/>
            <a:r>
              <a:rPr lang="en-US" b="1" dirty="0"/>
              <a:t>Peer Learning Community:</a:t>
            </a:r>
            <a:r>
              <a:rPr lang="en-US" dirty="0"/>
              <a:t> Two individuals will participate in a peer learning community. </a:t>
            </a:r>
          </a:p>
          <a:p>
            <a:pPr marL="0" lvl="0" indent="0" fontAlgn="base">
              <a:buNone/>
            </a:pPr>
            <a:endParaRPr lang="en-US" dirty="0"/>
          </a:p>
          <a:p>
            <a:pPr lvl="0" fontAlgn="base"/>
            <a:r>
              <a:rPr lang="en-US" b="1" dirty="0"/>
              <a:t>Experimentation Fund</a:t>
            </a:r>
            <a:r>
              <a:rPr lang="en-US" dirty="0"/>
              <a:t>: Organizations will receive additional funding to attempt a new power building strategy. </a:t>
            </a:r>
          </a:p>
          <a:p>
            <a:pPr marL="0" lvl="0" indent="0" fontAlgn="base">
              <a:buNone/>
            </a:pPr>
            <a:endParaRPr lang="en-US" dirty="0"/>
          </a:p>
          <a:p>
            <a:pPr lvl="0" fontAlgn="base"/>
            <a:r>
              <a:rPr lang="en-US" b="1" dirty="0"/>
              <a:t>Sharing Lessons</a:t>
            </a:r>
            <a:r>
              <a:rPr lang="en-US" dirty="0"/>
              <a:t>: FCYO will document lessons and share learnings with the broader field</a:t>
            </a:r>
          </a:p>
        </p:txBody>
      </p:sp>
    </p:spTree>
    <p:extLst>
      <p:ext uri="{BB962C8B-B14F-4D97-AF65-F5344CB8AC3E}">
        <p14:creationId xmlns:p14="http://schemas.microsoft.com/office/powerpoint/2010/main" val="77330553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357</TotalTime>
  <Words>933</Words>
  <Application>Microsoft Office PowerPoint</Application>
  <PresentationFormat>Widescreen</PresentationFormat>
  <Paragraphs>103</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Pipelines to Power</vt:lpstr>
      <vt:lpstr>Pipelines to Power – FCYO New Multi-Year Grant Program 2017</vt:lpstr>
      <vt:lpstr>Pipelines to Power – FCYO New Multi-Year Grant Program 2017</vt:lpstr>
      <vt:lpstr>Goals</vt:lpstr>
      <vt:lpstr>Why Power Building </vt:lpstr>
      <vt:lpstr>Defining Power</vt:lpstr>
      <vt:lpstr>Forms of Power Supported by Pipelines to Power</vt:lpstr>
      <vt:lpstr>Key Considerations</vt:lpstr>
      <vt:lpstr> Design</vt:lpstr>
      <vt:lpstr>Peer Learning Community</vt:lpstr>
      <vt:lpstr>Key Dates and Deadlines </vt:lpstr>
      <vt:lpstr>Cohort Constituency</vt:lpstr>
      <vt:lpstr>Applicants Must:</vt:lpstr>
      <vt:lpstr>Criteria</vt:lpstr>
      <vt:lpstr>Criteria</vt:lpstr>
      <vt:lpstr>Letter of Intent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Pipelines to Power</dc:title>
  <dc:creator>Eric Braxton</dc:creator>
  <cp:lastModifiedBy>Will FCYO</cp:lastModifiedBy>
  <cp:revision>36</cp:revision>
  <dcterms:created xsi:type="dcterms:W3CDTF">2017-06-16T20:36:31Z</dcterms:created>
  <dcterms:modified xsi:type="dcterms:W3CDTF">2017-06-23T05:55:00Z</dcterms:modified>
</cp:coreProperties>
</file>