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834" r:id="rId1"/>
    <p:sldMasterId id="2147484848" r:id="rId2"/>
  </p:sldMasterIdLst>
  <p:notesMasterIdLst>
    <p:notesMasterId r:id="rId33"/>
  </p:notesMasterIdLst>
  <p:sldIdLst>
    <p:sldId id="256" r:id="rId3"/>
    <p:sldId id="257" r:id="rId4"/>
    <p:sldId id="259" r:id="rId5"/>
    <p:sldId id="295" r:id="rId6"/>
    <p:sldId id="296" r:id="rId7"/>
    <p:sldId id="258" r:id="rId8"/>
    <p:sldId id="260" r:id="rId9"/>
    <p:sldId id="261" r:id="rId10"/>
    <p:sldId id="26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78" r:id="rId24"/>
    <p:sldId id="279" r:id="rId25"/>
    <p:sldId id="280" r:id="rId26"/>
    <p:sldId id="281" r:id="rId27"/>
    <p:sldId id="282" r:id="rId28"/>
    <p:sldId id="263" r:id="rId29"/>
    <p:sldId id="264" r:id="rId30"/>
    <p:sldId id="268"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8"/>
    <p:restoredTop sz="88114"/>
  </p:normalViewPr>
  <p:slideViewPr>
    <p:cSldViewPr snapToGrid="0" snapToObjects="1">
      <p:cViewPr>
        <p:scale>
          <a:sx n="102" d="100"/>
          <a:sy n="102" d="100"/>
        </p:scale>
        <p:origin x="1424"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A58A7-D708-764D-A597-1E6F39D480C2}" type="datetimeFigureOut">
              <a:rPr lang="en-US" smtClean="0"/>
              <a:t>3/21/17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A67D7-3BFA-C843-989C-B688D0652793}" type="slidenum">
              <a:rPr lang="en-US" smtClean="0"/>
              <a:t>‹#›</a:t>
            </a:fld>
            <a:endParaRPr lang="en-US"/>
          </a:p>
        </p:txBody>
      </p:sp>
    </p:spTree>
    <p:extLst>
      <p:ext uri="{BB962C8B-B14F-4D97-AF65-F5344CB8AC3E}">
        <p14:creationId xmlns:p14="http://schemas.microsoft.com/office/powerpoint/2010/main" val="202902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going great work supporting YP,</a:t>
            </a:r>
            <a:r>
              <a:rPr lang="en-US" baseline="0" dirty="0" smtClean="0"/>
              <a:t> but </a:t>
            </a:r>
            <a:r>
              <a:rPr lang="en-US" baseline="0" dirty="0" err="1" smtClean="0"/>
              <a:t>doung</a:t>
            </a:r>
            <a:r>
              <a:rPr lang="en-US" baseline="0" dirty="0" smtClean="0"/>
              <a:t> this and </a:t>
            </a:r>
            <a:r>
              <a:rPr lang="en-US" baseline="0" dirty="0" err="1" smtClean="0"/>
              <a:t>organiziung</a:t>
            </a:r>
            <a:r>
              <a:rPr lang="en-US" baseline="0" dirty="0" smtClean="0"/>
              <a:t> is hard, and groups not always able to reach those funders</a:t>
            </a:r>
          </a:p>
          <a:p>
            <a:r>
              <a:rPr lang="en-US" baseline="0" dirty="0" smtClean="0"/>
              <a:t>Some YO groups have been successful really </a:t>
            </a:r>
            <a:r>
              <a:rPr lang="en-US" baseline="0" dirty="0" err="1" smtClean="0"/>
              <a:t>intgegrating</a:t>
            </a:r>
            <a:r>
              <a:rPr lang="en-US" baseline="0" dirty="0" smtClean="0"/>
              <a:t> YO and YD, and it has helped them access new funders</a:t>
            </a:r>
            <a:endParaRPr lang="en-US" dirty="0" smtClean="0"/>
          </a:p>
          <a:p>
            <a:r>
              <a:rPr lang="en-US" dirty="0" smtClean="0"/>
              <a:t>Did shared narrative research</a:t>
            </a:r>
          </a:p>
          <a:p>
            <a:r>
              <a:rPr lang="en-US" dirty="0" smtClean="0"/>
              <a:t>Wanted</a:t>
            </a:r>
            <a:r>
              <a:rPr lang="en-US" baseline="0" dirty="0" smtClean="0"/>
              <a:t> to train groups to use those tools</a:t>
            </a:r>
          </a:p>
          <a:p>
            <a:r>
              <a:rPr lang="en-US" baseline="0" dirty="0" smtClean="0"/>
              <a:t>Reaching YD funders is hard, YO groups often don’t speak their language</a:t>
            </a:r>
          </a:p>
          <a:p>
            <a:r>
              <a:rPr lang="en-US" baseline="0" dirty="0" smtClean="0"/>
              <a:t>More used to talking about </a:t>
            </a:r>
            <a:r>
              <a:rPr lang="en-US" baseline="0" dirty="0" err="1" smtClean="0"/>
              <a:t>campaignsnthasn</a:t>
            </a:r>
            <a:r>
              <a:rPr lang="en-US" baseline="0" dirty="0" smtClean="0"/>
              <a:t> the process </a:t>
            </a:r>
            <a:r>
              <a:rPr lang="en-US" baseline="0" dirty="0" err="1" smtClean="0"/>
              <a:t>yp</a:t>
            </a:r>
            <a:r>
              <a:rPr lang="en-US" baseline="0" dirty="0" smtClean="0"/>
              <a:t> go through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2A67D7-3BFA-C843-989C-B688D0652793}" type="slidenum">
              <a:rPr lang="en-US" smtClean="0"/>
              <a:t>3</a:t>
            </a:fld>
            <a:endParaRPr lang="en-US"/>
          </a:p>
        </p:txBody>
      </p:sp>
    </p:spTree>
    <p:extLst>
      <p:ext uri="{BB962C8B-B14F-4D97-AF65-F5344CB8AC3E}">
        <p14:creationId xmlns:p14="http://schemas.microsoft.com/office/powerpoint/2010/main" val="199765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37164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203868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None/>
            </a:pPr>
            <a:endParaRPr b="0" i="0" u="none" strike="noStrike" cap="none">
              <a:solidFill>
                <a:schemeClr val="dk1"/>
              </a:solidFill>
              <a:latin typeface="Calibri"/>
              <a:ea typeface="Calibri"/>
              <a:cs typeface="Calibri"/>
              <a:sym typeface="Calibri"/>
            </a:endParaRPr>
          </a:p>
        </p:txBody>
      </p:sp>
      <p:sp>
        <p:nvSpPr>
          <p:cNvPr id="402" name="Shape 402"/>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21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16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 </a:t>
            </a:r>
            <a:endParaRPr dirty="0"/>
          </a:p>
        </p:txBody>
      </p:sp>
    </p:spTree>
    <p:extLst>
      <p:ext uri="{BB962C8B-B14F-4D97-AF65-F5344CB8AC3E}">
        <p14:creationId xmlns:p14="http://schemas.microsoft.com/office/powerpoint/2010/main" val="20082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To be displayed</a:t>
            </a:r>
            <a:r>
              <a:rPr lang="en-US" baseline="0" dirty="0" smtClean="0"/>
              <a:t> </a:t>
            </a:r>
            <a:r>
              <a:rPr lang="en-US" dirty="0" smtClean="0"/>
              <a:t>if</a:t>
            </a:r>
            <a:r>
              <a:rPr lang="en-US" baseline="0" dirty="0" smtClean="0"/>
              <a:t> someone asks to see a summary of the findings.</a:t>
            </a:r>
            <a:endParaRPr lang="en-US" dirty="0" smtClean="0"/>
          </a:p>
          <a:p>
            <a:pPr>
              <a:spcBef>
                <a:spcPts val="0"/>
              </a:spcBef>
              <a:buNone/>
            </a:pPr>
            <a:endParaRPr lang="en-US" dirty="0" smtClean="0"/>
          </a:p>
        </p:txBody>
      </p:sp>
    </p:spTree>
    <p:extLst>
      <p:ext uri="{BB962C8B-B14F-4D97-AF65-F5344CB8AC3E}">
        <p14:creationId xmlns:p14="http://schemas.microsoft.com/office/powerpoint/2010/main" val="165199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Taj</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 dirty="0"/>
          </a:p>
        </p:txBody>
      </p:sp>
    </p:spTree>
    <p:extLst>
      <p:ext uri="{BB962C8B-B14F-4D97-AF65-F5344CB8AC3E}">
        <p14:creationId xmlns:p14="http://schemas.microsoft.com/office/powerpoint/2010/main" val="211241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Scott</a:t>
            </a:r>
            <a:endParaRPr lang="en" dirty="0"/>
          </a:p>
        </p:txBody>
      </p:sp>
    </p:spTree>
    <p:extLst>
      <p:ext uri="{BB962C8B-B14F-4D97-AF65-F5344CB8AC3E}">
        <p14:creationId xmlns:p14="http://schemas.microsoft.com/office/powerpoint/2010/main" val="179908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solidFill>
                  <a:schemeClr val="tx1"/>
                </a:solidFill>
              </a:rPr>
              <a:t>Carolyn</a:t>
            </a:r>
          </a:p>
          <a:p>
            <a:endParaRPr lang="en-US" dirty="0" smtClean="0">
              <a:solidFill>
                <a:schemeClr val="tx1"/>
              </a:solidFill>
            </a:endParaRPr>
          </a:p>
          <a:p>
            <a:r>
              <a:rPr lang="en-US" dirty="0" smtClean="0">
                <a:solidFill>
                  <a:schemeClr val="tx1"/>
                </a:solidFill>
              </a:rPr>
              <a:t>Lead with the why,</a:t>
            </a:r>
            <a:r>
              <a:rPr lang="en-US" baseline="0" dirty="0" smtClean="0">
                <a:solidFill>
                  <a:schemeClr val="tx1"/>
                </a:solidFill>
              </a:rPr>
              <a:t> not the how</a:t>
            </a:r>
            <a:endParaRPr lang="en-US" dirty="0" smtClean="0">
              <a:solidFill>
                <a:schemeClr val="tx1"/>
              </a:solidFill>
            </a:endParaRPr>
          </a:p>
          <a:p>
            <a:endParaRPr lang="en-US"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solidFill>
                  <a:schemeClr val="tx1"/>
                </a:solidFill>
              </a:rPr>
              <a:t>Given funders’ limited or flawed understanding of youth organizing, leading with the term “youth organizing” rather than the outcomes funders are looking to accomplish is emotionally incongruent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solidFill>
                  <a:schemeClr val="tx1"/>
                </a:solidFill>
              </a:rPr>
              <a:t>“Young people working together to improve their community” is a much better description at the beginning and “youth organizing” can be introduced later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smtClean="0">
                <a:solidFill>
                  <a:schemeClr val="tx1"/>
                </a:solidFill>
              </a:rPr>
              <a:t>The idea of the “two-for-one” investment resonates with funders, so we must show both individual capacity building and the ability to address larger systemic change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10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100" dirty="0" smtClean="0">
              <a:solidFill>
                <a:schemeClr val="tx1"/>
              </a:solidFill>
            </a:endParaRPr>
          </a:p>
          <a:p>
            <a:endParaRPr lang="en-US" dirty="0" smtClean="0">
              <a:solidFill>
                <a:schemeClr val="tx1"/>
              </a:solidFill>
            </a:endParaRPr>
          </a:p>
          <a:p>
            <a:endParaRPr lang="en" dirty="0">
              <a:solidFill>
                <a:schemeClr val="tx1"/>
              </a:solidFill>
            </a:endParaRPr>
          </a:p>
        </p:txBody>
      </p:sp>
    </p:spTree>
    <p:extLst>
      <p:ext uri="{BB962C8B-B14F-4D97-AF65-F5344CB8AC3E}">
        <p14:creationId xmlns:p14="http://schemas.microsoft.com/office/powerpoint/2010/main" val="54888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38183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151817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767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1099258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1653429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xfrm>
            <a:off x="381000" y="685800"/>
            <a:ext cx="6096000" cy="3429000"/>
          </a:xfrm>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a:defRPr b="1"/>
            </a:pPr>
            <a:r>
              <a:t>Then we used the YDiLS to measure our practices and outcomes.</a:t>
            </a:r>
          </a:p>
          <a:p>
            <a:pPr>
              <a:defRPr b="1"/>
            </a:pPr>
            <a:r>
              <a:t>This is an online software that is very low cost and allows you to launch surveys to both you and adults….</a:t>
            </a:r>
          </a:p>
        </p:txBody>
      </p:sp>
    </p:spTree>
    <p:extLst>
      <p:ext uri="{BB962C8B-B14F-4D97-AF65-F5344CB8AC3E}">
        <p14:creationId xmlns:p14="http://schemas.microsoft.com/office/powerpoint/2010/main" val="209382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Sally, when are we going to develop the tool and vet this with the participants????????? I say in April session?</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IT’S NOT DECIDED…. I THINK WE SHOULD SEE HOW IT GOES AND SEE IF WE NEED TO DO IT AS PART OF PILOT OR AS RESULT OF PILOT.</a:t>
            </a:r>
          </a:p>
          <a:p>
            <a:pPr marL="0" marR="0" lvl="0" indent="0" algn="l" rtl="0">
              <a:lnSpc>
                <a:spcPct val="117999"/>
              </a:lnSpc>
              <a:spcBef>
                <a:spcPts val="0"/>
              </a:spcBef>
              <a:buSzPct val="25000"/>
              <a:buNone/>
            </a:pPr>
            <a:endParaRPr sz="2200" b="0" i="0" u="none" strike="noStrike" cap="none">
              <a:latin typeface="Helvetica Neue"/>
              <a:ea typeface="Helvetica Neue"/>
              <a:cs typeface="Helvetica Neue"/>
              <a:sym typeface="Helvetica Neue"/>
            </a:endParaRPr>
          </a:p>
          <a:p>
            <a:pPr marL="0" marR="0" lvl="0" indent="0" algn="l" rtl="0">
              <a:lnSpc>
                <a:spcPct val="117999"/>
              </a:lnSpc>
              <a:spcBef>
                <a:spcPts val="0"/>
              </a:spcBef>
              <a:buSzPct val="25000"/>
              <a:buNone/>
            </a:pPr>
            <a:r>
              <a:rPr lang="en-US" sz="2200" b="0" i="0" u="none" strike="noStrike" cap="none">
                <a:latin typeface="Helvetica Neue"/>
                <a:ea typeface="Helvetica Neue"/>
                <a:cs typeface="Helvetica Neue"/>
                <a:sym typeface="Helvetica Neue"/>
              </a:rPr>
              <a:t>ISN’T THE POST-DATA ONE TOO SOON? SINCE MOST FOLKS WILL LIKELY COLLECT POST IN JUNE? AND WE HAVEN’T VETTED THIS SCHEDULE WITH HIVE EITHER…. </a:t>
            </a:r>
          </a:p>
        </p:txBody>
      </p:sp>
    </p:spTree>
    <p:extLst>
      <p:ext uri="{BB962C8B-B14F-4D97-AF65-F5344CB8AC3E}">
        <p14:creationId xmlns:p14="http://schemas.microsoft.com/office/powerpoint/2010/main" val="118245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None/>
            </a:pPr>
            <a:endParaRPr b="0" i="0" u="none" strike="noStrike" cap="none" dirty="0">
              <a:solidFill>
                <a:schemeClr val="dk1"/>
              </a:solidFill>
              <a:latin typeface="Calibri"/>
              <a:ea typeface="Calibri"/>
              <a:cs typeface="Calibri"/>
              <a:sym typeface="Calibri"/>
            </a:endParaRPr>
          </a:p>
        </p:txBody>
      </p:sp>
      <p:sp>
        <p:nvSpPr>
          <p:cNvPr id="426" name="Shape 42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17</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86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145"/>
        <p:cNvGrpSpPr/>
        <p:nvPr/>
      </p:nvGrpSpPr>
      <p:grpSpPr>
        <a:xfrm>
          <a:off x="0" y="0"/>
          <a:ext cx="0" cy="0"/>
          <a:chOff x="0" y="0"/>
          <a:chExt cx="0" cy="0"/>
        </a:xfrm>
      </p:grpSpPr>
      <p:sp>
        <p:nvSpPr>
          <p:cNvPr id="146" name="Shape 146"/>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1867"/>
          </a:p>
        </p:txBody>
      </p:sp>
      <p:sp>
        <p:nvSpPr>
          <p:cNvPr id="147" name="Shape 147"/>
          <p:cNvSpPr/>
          <p:nvPr/>
        </p:nvSpPr>
        <p:spPr>
          <a:xfrm>
            <a:off x="0" y="0"/>
            <a:ext cx="4683600" cy="6858000"/>
          </a:xfrm>
          <a:prstGeom prst="rect">
            <a:avLst/>
          </a:prstGeom>
          <a:solidFill>
            <a:srgbClr val="000000"/>
          </a:solidFill>
          <a:ln>
            <a:noFill/>
          </a:ln>
        </p:spPr>
        <p:txBody>
          <a:bodyPr lIns="121900" tIns="121900" rIns="121900" bIns="121900" anchor="ctr" anchorCtr="0">
            <a:noAutofit/>
          </a:bodyPr>
          <a:lstStyle/>
          <a:p>
            <a:pPr lvl="0">
              <a:spcBef>
                <a:spcPts val="0"/>
              </a:spcBef>
              <a:buNone/>
            </a:pPr>
            <a:endParaRPr sz="1867"/>
          </a:p>
        </p:txBody>
      </p:sp>
      <p:sp>
        <p:nvSpPr>
          <p:cNvPr id="148" name="Shape 148"/>
          <p:cNvSpPr txBox="1">
            <a:spLocks noGrp="1"/>
          </p:cNvSpPr>
          <p:nvPr>
            <p:ph type="title"/>
          </p:nvPr>
        </p:nvSpPr>
        <p:spPr>
          <a:xfrm>
            <a:off x="415600" y="410433"/>
            <a:ext cx="3509200" cy="5755600"/>
          </a:xfrm>
          <a:prstGeom prst="rect">
            <a:avLst/>
          </a:prstGeom>
          <a:noFill/>
          <a:ln>
            <a:noFill/>
          </a:ln>
        </p:spPr>
        <p:txBody>
          <a:bodyPr lIns="68575" tIns="68575" rIns="68575" bIns="68575" anchor="t" anchorCtr="0"/>
          <a:lstStyle>
            <a:lvl1pPr lvl="0" algn="l" rtl="0">
              <a:lnSpc>
                <a:spcPct val="100000"/>
              </a:lnSpc>
              <a:spcBef>
                <a:spcPts val="0"/>
              </a:spcBef>
              <a:spcAft>
                <a:spcPts val="0"/>
              </a:spcAft>
              <a:buClr>
                <a:srgbClr val="FFFFFF"/>
              </a:buClr>
              <a:buSzPct val="100000"/>
              <a:buNone/>
              <a:defRPr sz="4000">
                <a:solidFill>
                  <a:srgbClr val="FFFFFF"/>
                </a:solidFill>
              </a:defRPr>
            </a:lvl1pPr>
            <a:lvl2pPr lvl="1" algn="l" rtl="0">
              <a:lnSpc>
                <a:spcPct val="100000"/>
              </a:lnSpc>
              <a:spcBef>
                <a:spcPts val="0"/>
              </a:spcBef>
              <a:spcAft>
                <a:spcPts val="0"/>
              </a:spcAft>
              <a:buClr>
                <a:srgbClr val="FFFFFF"/>
              </a:buClr>
              <a:buSzPct val="100000"/>
              <a:buNone/>
              <a:defRPr sz="4000">
                <a:solidFill>
                  <a:srgbClr val="FFFFFF"/>
                </a:solidFill>
              </a:defRPr>
            </a:lvl2pPr>
            <a:lvl3pPr lvl="2" algn="l" rtl="0">
              <a:lnSpc>
                <a:spcPct val="100000"/>
              </a:lnSpc>
              <a:spcBef>
                <a:spcPts val="0"/>
              </a:spcBef>
              <a:spcAft>
                <a:spcPts val="0"/>
              </a:spcAft>
              <a:buClr>
                <a:srgbClr val="FFFFFF"/>
              </a:buClr>
              <a:buSzPct val="100000"/>
              <a:buNone/>
              <a:defRPr sz="4000">
                <a:solidFill>
                  <a:srgbClr val="FFFFFF"/>
                </a:solidFill>
              </a:defRPr>
            </a:lvl3pPr>
            <a:lvl4pPr lvl="3" algn="l" rtl="0">
              <a:lnSpc>
                <a:spcPct val="100000"/>
              </a:lnSpc>
              <a:spcBef>
                <a:spcPts val="0"/>
              </a:spcBef>
              <a:spcAft>
                <a:spcPts val="0"/>
              </a:spcAft>
              <a:buClr>
                <a:srgbClr val="FFFFFF"/>
              </a:buClr>
              <a:buSzPct val="100000"/>
              <a:buNone/>
              <a:defRPr sz="4000">
                <a:solidFill>
                  <a:srgbClr val="FFFFFF"/>
                </a:solidFill>
              </a:defRPr>
            </a:lvl4pPr>
            <a:lvl5pPr lvl="4" algn="l" rtl="0">
              <a:lnSpc>
                <a:spcPct val="100000"/>
              </a:lnSpc>
              <a:spcBef>
                <a:spcPts val="0"/>
              </a:spcBef>
              <a:spcAft>
                <a:spcPts val="0"/>
              </a:spcAft>
              <a:buClr>
                <a:srgbClr val="FFFFFF"/>
              </a:buClr>
              <a:buSzPct val="100000"/>
              <a:buNone/>
              <a:defRPr sz="4000">
                <a:solidFill>
                  <a:srgbClr val="FFFFFF"/>
                </a:solidFill>
              </a:defRPr>
            </a:lvl5pPr>
            <a:lvl6pPr lvl="5" algn="l" rtl="0">
              <a:lnSpc>
                <a:spcPct val="100000"/>
              </a:lnSpc>
              <a:spcBef>
                <a:spcPts val="0"/>
              </a:spcBef>
              <a:spcAft>
                <a:spcPts val="0"/>
              </a:spcAft>
              <a:buClr>
                <a:srgbClr val="FFFFFF"/>
              </a:buClr>
              <a:buSzPct val="100000"/>
              <a:buNone/>
              <a:defRPr sz="4000">
                <a:solidFill>
                  <a:srgbClr val="FFFFFF"/>
                </a:solidFill>
              </a:defRPr>
            </a:lvl6pPr>
            <a:lvl7pPr lvl="6" algn="l" rtl="0">
              <a:lnSpc>
                <a:spcPct val="100000"/>
              </a:lnSpc>
              <a:spcBef>
                <a:spcPts val="0"/>
              </a:spcBef>
              <a:spcAft>
                <a:spcPts val="0"/>
              </a:spcAft>
              <a:buClr>
                <a:srgbClr val="FFFFFF"/>
              </a:buClr>
              <a:buSzPct val="100000"/>
              <a:buNone/>
              <a:defRPr sz="4000">
                <a:solidFill>
                  <a:srgbClr val="FFFFFF"/>
                </a:solidFill>
              </a:defRPr>
            </a:lvl7pPr>
            <a:lvl8pPr lvl="7" algn="l" rtl="0">
              <a:lnSpc>
                <a:spcPct val="100000"/>
              </a:lnSpc>
              <a:spcBef>
                <a:spcPts val="0"/>
              </a:spcBef>
              <a:spcAft>
                <a:spcPts val="0"/>
              </a:spcAft>
              <a:buClr>
                <a:srgbClr val="FFFFFF"/>
              </a:buClr>
              <a:buSzPct val="100000"/>
              <a:buNone/>
              <a:defRPr sz="4000">
                <a:solidFill>
                  <a:srgbClr val="FFFFFF"/>
                </a:solidFill>
              </a:defRPr>
            </a:lvl8pPr>
            <a:lvl9pPr lvl="8" algn="l" rtl="0">
              <a:lnSpc>
                <a:spcPct val="100000"/>
              </a:lnSpc>
              <a:spcBef>
                <a:spcPts val="0"/>
              </a:spcBef>
              <a:spcAft>
                <a:spcPts val="0"/>
              </a:spcAft>
              <a:buClr>
                <a:srgbClr val="FFFFFF"/>
              </a:buClr>
              <a:buSzPct val="100000"/>
              <a:buNone/>
              <a:defRPr sz="4000">
                <a:solidFill>
                  <a:srgbClr val="FFFFFF"/>
                </a:solidFill>
              </a:defRPr>
            </a:lvl9pPr>
          </a:lstStyle>
          <a:p>
            <a:endParaRPr/>
          </a:p>
        </p:txBody>
      </p:sp>
      <p:sp>
        <p:nvSpPr>
          <p:cNvPr id="149" name="Shape 149"/>
          <p:cNvSpPr txBox="1">
            <a:spLocks noGrp="1"/>
          </p:cNvSpPr>
          <p:nvPr>
            <p:ph type="body" idx="1"/>
          </p:nvPr>
        </p:nvSpPr>
        <p:spPr>
          <a:xfrm>
            <a:off x="5349100" y="486600"/>
            <a:ext cx="6467200" cy="5679600"/>
          </a:xfrm>
          <a:prstGeom prst="rect">
            <a:avLst/>
          </a:prstGeom>
          <a:noFill/>
          <a:ln>
            <a:noFill/>
          </a:ln>
        </p:spPr>
        <p:txBody>
          <a:bodyPr lIns="68575" tIns="68575" rIns="68575" bIns="68575" anchor="t" anchorCtr="0"/>
          <a:lstStyle>
            <a:lvl1pPr lvl="0" algn="l" rtl="0">
              <a:lnSpc>
                <a:spcPct val="115000"/>
              </a:lnSpc>
              <a:spcBef>
                <a:spcPts val="0"/>
              </a:spcBef>
              <a:spcAft>
                <a:spcPts val="2133"/>
              </a:spcAft>
              <a:buClr>
                <a:schemeClr val="dk2"/>
              </a:buClr>
              <a:buSzPct val="100000"/>
              <a:defRPr sz="2400">
                <a:solidFill>
                  <a:schemeClr val="dk2"/>
                </a:solidFill>
              </a:defRPr>
            </a:lvl1pPr>
            <a:lvl2pPr lvl="1" algn="l" rtl="0">
              <a:lnSpc>
                <a:spcPct val="115000"/>
              </a:lnSpc>
              <a:spcBef>
                <a:spcPts val="0"/>
              </a:spcBef>
              <a:spcAft>
                <a:spcPts val="2133"/>
              </a:spcAft>
              <a:buClr>
                <a:schemeClr val="dk2"/>
              </a:buClr>
              <a:defRPr sz="1867">
                <a:solidFill>
                  <a:schemeClr val="dk2"/>
                </a:solidFill>
              </a:defRPr>
            </a:lvl2pPr>
            <a:lvl3pPr lvl="2" algn="l" rtl="0">
              <a:lnSpc>
                <a:spcPct val="115000"/>
              </a:lnSpc>
              <a:spcBef>
                <a:spcPts val="0"/>
              </a:spcBef>
              <a:spcAft>
                <a:spcPts val="2133"/>
              </a:spcAft>
              <a:buClr>
                <a:schemeClr val="dk2"/>
              </a:buClr>
              <a:defRPr sz="1867">
                <a:solidFill>
                  <a:schemeClr val="dk2"/>
                </a:solidFill>
              </a:defRPr>
            </a:lvl3pPr>
            <a:lvl4pPr lvl="3" algn="l" rtl="0">
              <a:lnSpc>
                <a:spcPct val="115000"/>
              </a:lnSpc>
              <a:spcBef>
                <a:spcPts val="0"/>
              </a:spcBef>
              <a:spcAft>
                <a:spcPts val="2133"/>
              </a:spcAft>
              <a:buClr>
                <a:schemeClr val="dk2"/>
              </a:buClr>
              <a:defRPr sz="1867">
                <a:solidFill>
                  <a:schemeClr val="dk2"/>
                </a:solidFill>
              </a:defRPr>
            </a:lvl4pPr>
            <a:lvl5pPr lvl="4" algn="l" rtl="0">
              <a:lnSpc>
                <a:spcPct val="115000"/>
              </a:lnSpc>
              <a:spcBef>
                <a:spcPts val="0"/>
              </a:spcBef>
              <a:spcAft>
                <a:spcPts val="2133"/>
              </a:spcAft>
              <a:buClr>
                <a:schemeClr val="dk2"/>
              </a:buClr>
              <a:defRPr sz="1867">
                <a:solidFill>
                  <a:schemeClr val="dk2"/>
                </a:solidFill>
              </a:defRPr>
            </a:lvl5pPr>
            <a:lvl6pPr lvl="5" algn="l" rtl="0">
              <a:lnSpc>
                <a:spcPct val="115000"/>
              </a:lnSpc>
              <a:spcBef>
                <a:spcPts val="0"/>
              </a:spcBef>
              <a:spcAft>
                <a:spcPts val="2133"/>
              </a:spcAft>
              <a:buClr>
                <a:schemeClr val="dk2"/>
              </a:buClr>
              <a:defRPr sz="1867">
                <a:solidFill>
                  <a:schemeClr val="dk2"/>
                </a:solidFill>
              </a:defRPr>
            </a:lvl6pPr>
            <a:lvl7pPr lvl="6" algn="l" rtl="0">
              <a:lnSpc>
                <a:spcPct val="115000"/>
              </a:lnSpc>
              <a:spcBef>
                <a:spcPts val="0"/>
              </a:spcBef>
              <a:spcAft>
                <a:spcPts val="2133"/>
              </a:spcAft>
              <a:buClr>
                <a:schemeClr val="dk2"/>
              </a:buClr>
              <a:defRPr sz="1867">
                <a:solidFill>
                  <a:schemeClr val="dk2"/>
                </a:solidFill>
              </a:defRPr>
            </a:lvl7pPr>
            <a:lvl8pPr lvl="7" algn="l" rtl="0">
              <a:lnSpc>
                <a:spcPct val="115000"/>
              </a:lnSpc>
              <a:spcBef>
                <a:spcPts val="0"/>
              </a:spcBef>
              <a:spcAft>
                <a:spcPts val="2133"/>
              </a:spcAft>
              <a:buClr>
                <a:schemeClr val="dk2"/>
              </a:buClr>
              <a:defRPr sz="1867">
                <a:solidFill>
                  <a:schemeClr val="dk2"/>
                </a:solidFill>
              </a:defRPr>
            </a:lvl8pPr>
            <a:lvl9pPr lvl="8" algn="l" rtl="0">
              <a:lnSpc>
                <a:spcPct val="115000"/>
              </a:lnSpc>
              <a:spcBef>
                <a:spcPts val="0"/>
              </a:spcBef>
              <a:spcAft>
                <a:spcPts val="2133"/>
              </a:spcAft>
              <a:buClr>
                <a:schemeClr val="dk2"/>
              </a:buClr>
              <a:defRPr sz="1867">
                <a:solidFill>
                  <a:schemeClr val="dk2"/>
                </a:solidFill>
              </a:defRPr>
            </a:lvl9pPr>
          </a:lstStyle>
          <a:p>
            <a:endParaRPr/>
          </a:p>
        </p:txBody>
      </p:sp>
      <p:sp>
        <p:nvSpPr>
          <p:cNvPr id="150" name="Shape 150"/>
          <p:cNvSpPr txBox="1">
            <a:spLocks noGrp="1"/>
          </p:cNvSpPr>
          <p:nvPr>
            <p:ph type="sldNum" idx="12"/>
          </p:nvPr>
        </p:nvSpPr>
        <p:spPr>
          <a:xfrm>
            <a:off x="11296609" y="6217621"/>
            <a:ext cx="731600" cy="524800"/>
          </a:xfrm>
          <a:prstGeom prst="rect">
            <a:avLst/>
          </a:prstGeom>
          <a:noFill/>
        </p:spPr>
        <p:txBody>
          <a:bodyPr lIns="68575" tIns="34275" rIns="68575" bIns="3427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74481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157"/>
        <p:cNvGrpSpPr/>
        <p:nvPr/>
      </p:nvGrpSpPr>
      <p:grpSpPr>
        <a:xfrm>
          <a:off x="0" y="0"/>
          <a:ext cx="0" cy="0"/>
          <a:chOff x="0" y="0"/>
          <a:chExt cx="0" cy="0"/>
        </a:xfrm>
      </p:grpSpPr>
      <p:sp>
        <p:nvSpPr>
          <p:cNvPr id="158" name="Shape 158"/>
          <p:cNvSpPr/>
          <p:nvPr/>
        </p:nvSpPr>
        <p:spPr>
          <a:xfrm>
            <a:off x="0" y="0"/>
            <a:ext cx="12192000" cy="6858000"/>
          </a:xfrm>
          <a:prstGeom prst="rect">
            <a:avLst/>
          </a:prstGeom>
          <a:solidFill>
            <a:schemeClr val="lt1"/>
          </a:solidFill>
          <a:ln>
            <a:noFill/>
          </a:ln>
        </p:spPr>
        <p:txBody>
          <a:bodyPr lIns="121900" tIns="121900" rIns="121900" bIns="121900" anchor="ctr" anchorCtr="0">
            <a:noAutofit/>
          </a:bodyPr>
          <a:lstStyle/>
          <a:p>
            <a:pPr lvl="0">
              <a:spcBef>
                <a:spcPts val="0"/>
              </a:spcBef>
              <a:buNone/>
            </a:pPr>
            <a:endParaRPr sz="1867"/>
          </a:p>
        </p:txBody>
      </p:sp>
      <p:sp>
        <p:nvSpPr>
          <p:cNvPr id="159" name="Shape 159"/>
          <p:cNvSpPr txBox="1">
            <a:spLocks noGrp="1"/>
          </p:cNvSpPr>
          <p:nvPr>
            <p:ph type="title"/>
          </p:nvPr>
        </p:nvSpPr>
        <p:spPr>
          <a:xfrm>
            <a:off x="389167" y="542533"/>
            <a:ext cx="6418000" cy="1851600"/>
          </a:xfrm>
          <a:prstGeom prst="rect">
            <a:avLst/>
          </a:prstGeom>
          <a:noFill/>
          <a:ln>
            <a:noFill/>
          </a:ln>
        </p:spPr>
        <p:txBody>
          <a:bodyPr lIns="68575" tIns="68575" rIns="68575" bIns="68575" anchor="b" anchorCtr="0"/>
          <a:lstStyle>
            <a:lvl1pPr lvl="0" algn="l" rtl="0">
              <a:lnSpc>
                <a:spcPct val="100000"/>
              </a:lnSpc>
              <a:spcBef>
                <a:spcPts val="0"/>
              </a:spcBef>
              <a:spcAft>
                <a:spcPts val="0"/>
              </a:spcAft>
              <a:buClr>
                <a:schemeClr val="dk1"/>
              </a:buClr>
              <a:buSzPct val="100000"/>
              <a:buNone/>
              <a:defRPr sz="4000">
                <a:solidFill>
                  <a:schemeClr val="dk1"/>
                </a:solidFill>
              </a:defRPr>
            </a:lvl1pPr>
            <a:lvl2pPr lvl="1" algn="l" rtl="0">
              <a:lnSpc>
                <a:spcPct val="100000"/>
              </a:lnSpc>
              <a:spcBef>
                <a:spcPts val="0"/>
              </a:spcBef>
              <a:spcAft>
                <a:spcPts val="0"/>
              </a:spcAft>
              <a:buClr>
                <a:schemeClr val="dk1"/>
              </a:buClr>
              <a:buSzPct val="100000"/>
              <a:buNone/>
              <a:defRPr sz="4000">
                <a:solidFill>
                  <a:schemeClr val="dk1"/>
                </a:solidFill>
              </a:defRPr>
            </a:lvl2pPr>
            <a:lvl3pPr lvl="2" algn="l" rtl="0">
              <a:lnSpc>
                <a:spcPct val="100000"/>
              </a:lnSpc>
              <a:spcBef>
                <a:spcPts val="0"/>
              </a:spcBef>
              <a:spcAft>
                <a:spcPts val="0"/>
              </a:spcAft>
              <a:buClr>
                <a:schemeClr val="dk1"/>
              </a:buClr>
              <a:buSzPct val="100000"/>
              <a:buNone/>
              <a:defRPr sz="4000">
                <a:solidFill>
                  <a:schemeClr val="dk1"/>
                </a:solidFill>
              </a:defRPr>
            </a:lvl3pPr>
            <a:lvl4pPr lvl="3" algn="l" rtl="0">
              <a:lnSpc>
                <a:spcPct val="100000"/>
              </a:lnSpc>
              <a:spcBef>
                <a:spcPts val="0"/>
              </a:spcBef>
              <a:spcAft>
                <a:spcPts val="0"/>
              </a:spcAft>
              <a:buClr>
                <a:schemeClr val="dk1"/>
              </a:buClr>
              <a:buSzPct val="100000"/>
              <a:buNone/>
              <a:defRPr sz="4000">
                <a:solidFill>
                  <a:schemeClr val="dk1"/>
                </a:solidFill>
              </a:defRPr>
            </a:lvl4pPr>
            <a:lvl5pPr lvl="4" algn="l" rtl="0">
              <a:lnSpc>
                <a:spcPct val="100000"/>
              </a:lnSpc>
              <a:spcBef>
                <a:spcPts val="0"/>
              </a:spcBef>
              <a:spcAft>
                <a:spcPts val="0"/>
              </a:spcAft>
              <a:buClr>
                <a:schemeClr val="dk1"/>
              </a:buClr>
              <a:buSzPct val="100000"/>
              <a:buNone/>
              <a:defRPr sz="4000">
                <a:solidFill>
                  <a:schemeClr val="dk1"/>
                </a:solidFill>
              </a:defRPr>
            </a:lvl5pPr>
            <a:lvl6pPr lvl="5" algn="l" rtl="0">
              <a:lnSpc>
                <a:spcPct val="100000"/>
              </a:lnSpc>
              <a:spcBef>
                <a:spcPts val="0"/>
              </a:spcBef>
              <a:spcAft>
                <a:spcPts val="0"/>
              </a:spcAft>
              <a:buClr>
                <a:schemeClr val="dk1"/>
              </a:buClr>
              <a:buSzPct val="100000"/>
              <a:buNone/>
              <a:defRPr sz="4000">
                <a:solidFill>
                  <a:schemeClr val="dk1"/>
                </a:solidFill>
              </a:defRPr>
            </a:lvl6pPr>
            <a:lvl7pPr lvl="6" algn="l" rtl="0">
              <a:lnSpc>
                <a:spcPct val="100000"/>
              </a:lnSpc>
              <a:spcBef>
                <a:spcPts val="0"/>
              </a:spcBef>
              <a:spcAft>
                <a:spcPts val="0"/>
              </a:spcAft>
              <a:buClr>
                <a:schemeClr val="dk1"/>
              </a:buClr>
              <a:buSzPct val="100000"/>
              <a:buNone/>
              <a:defRPr sz="4000">
                <a:solidFill>
                  <a:schemeClr val="dk1"/>
                </a:solidFill>
              </a:defRPr>
            </a:lvl7pPr>
            <a:lvl8pPr lvl="7" algn="l" rtl="0">
              <a:lnSpc>
                <a:spcPct val="100000"/>
              </a:lnSpc>
              <a:spcBef>
                <a:spcPts val="0"/>
              </a:spcBef>
              <a:spcAft>
                <a:spcPts val="0"/>
              </a:spcAft>
              <a:buClr>
                <a:schemeClr val="dk1"/>
              </a:buClr>
              <a:buSzPct val="100000"/>
              <a:buNone/>
              <a:defRPr sz="4000">
                <a:solidFill>
                  <a:schemeClr val="dk1"/>
                </a:solidFill>
              </a:defRPr>
            </a:lvl8pPr>
            <a:lvl9pPr lvl="8" algn="l" rtl="0">
              <a:lnSpc>
                <a:spcPct val="100000"/>
              </a:lnSpc>
              <a:spcBef>
                <a:spcPts val="0"/>
              </a:spcBef>
              <a:spcAft>
                <a:spcPts val="0"/>
              </a:spcAft>
              <a:buClr>
                <a:schemeClr val="dk1"/>
              </a:buClr>
              <a:buSzPct val="100000"/>
              <a:buNone/>
              <a:defRPr sz="4000">
                <a:solidFill>
                  <a:schemeClr val="dk1"/>
                </a:solidFill>
              </a:defRPr>
            </a:lvl9pPr>
          </a:lstStyle>
          <a:p>
            <a:endParaRPr/>
          </a:p>
        </p:txBody>
      </p:sp>
      <p:sp>
        <p:nvSpPr>
          <p:cNvPr id="160" name="Shape 160"/>
          <p:cNvSpPr txBox="1">
            <a:spLocks noGrp="1"/>
          </p:cNvSpPr>
          <p:nvPr>
            <p:ph type="body" idx="1"/>
          </p:nvPr>
        </p:nvSpPr>
        <p:spPr>
          <a:xfrm>
            <a:off x="389300" y="2473268"/>
            <a:ext cx="6418000" cy="3436000"/>
          </a:xfrm>
          <a:prstGeom prst="rect">
            <a:avLst/>
          </a:prstGeom>
          <a:noFill/>
          <a:ln>
            <a:noFill/>
          </a:ln>
        </p:spPr>
        <p:txBody>
          <a:bodyPr lIns="68575" tIns="68575" rIns="68575" bIns="68575" anchor="t" anchorCtr="0"/>
          <a:lstStyle>
            <a:lvl1pPr lvl="0" algn="l" rtl="0">
              <a:lnSpc>
                <a:spcPct val="115000"/>
              </a:lnSpc>
              <a:spcBef>
                <a:spcPts val="0"/>
              </a:spcBef>
              <a:spcAft>
                <a:spcPts val="2133"/>
              </a:spcAft>
              <a:buClr>
                <a:schemeClr val="dk2"/>
              </a:buClr>
              <a:buSzPct val="100000"/>
              <a:defRPr sz="2133">
                <a:solidFill>
                  <a:schemeClr val="dk2"/>
                </a:solidFill>
              </a:defRPr>
            </a:lvl1pPr>
            <a:lvl2pPr lvl="1" algn="l" rtl="0">
              <a:lnSpc>
                <a:spcPct val="115000"/>
              </a:lnSpc>
              <a:spcBef>
                <a:spcPts val="0"/>
              </a:spcBef>
              <a:spcAft>
                <a:spcPts val="2133"/>
              </a:spcAft>
              <a:buClr>
                <a:schemeClr val="dk2"/>
              </a:buClr>
              <a:defRPr sz="1867">
                <a:solidFill>
                  <a:schemeClr val="dk2"/>
                </a:solidFill>
              </a:defRPr>
            </a:lvl2pPr>
            <a:lvl3pPr lvl="2" algn="l" rtl="0">
              <a:lnSpc>
                <a:spcPct val="115000"/>
              </a:lnSpc>
              <a:spcBef>
                <a:spcPts val="0"/>
              </a:spcBef>
              <a:spcAft>
                <a:spcPts val="2133"/>
              </a:spcAft>
              <a:buClr>
                <a:schemeClr val="dk2"/>
              </a:buClr>
              <a:defRPr sz="1867">
                <a:solidFill>
                  <a:schemeClr val="dk2"/>
                </a:solidFill>
              </a:defRPr>
            </a:lvl3pPr>
            <a:lvl4pPr lvl="3" algn="l" rtl="0">
              <a:lnSpc>
                <a:spcPct val="115000"/>
              </a:lnSpc>
              <a:spcBef>
                <a:spcPts val="0"/>
              </a:spcBef>
              <a:spcAft>
                <a:spcPts val="2133"/>
              </a:spcAft>
              <a:buClr>
                <a:schemeClr val="dk2"/>
              </a:buClr>
              <a:defRPr sz="1867">
                <a:solidFill>
                  <a:schemeClr val="dk2"/>
                </a:solidFill>
              </a:defRPr>
            </a:lvl4pPr>
            <a:lvl5pPr lvl="4" algn="l" rtl="0">
              <a:lnSpc>
                <a:spcPct val="115000"/>
              </a:lnSpc>
              <a:spcBef>
                <a:spcPts val="0"/>
              </a:spcBef>
              <a:spcAft>
                <a:spcPts val="2133"/>
              </a:spcAft>
              <a:buClr>
                <a:schemeClr val="dk2"/>
              </a:buClr>
              <a:defRPr sz="1867">
                <a:solidFill>
                  <a:schemeClr val="dk2"/>
                </a:solidFill>
              </a:defRPr>
            </a:lvl5pPr>
            <a:lvl6pPr lvl="5" algn="l" rtl="0">
              <a:lnSpc>
                <a:spcPct val="115000"/>
              </a:lnSpc>
              <a:spcBef>
                <a:spcPts val="0"/>
              </a:spcBef>
              <a:spcAft>
                <a:spcPts val="2133"/>
              </a:spcAft>
              <a:buClr>
                <a:schemeClr val="dk2"/>
              </a:buClr>
              <a:defRPr sz="1867">
                <a:solidFill>
                  <a:schemeClr val="dk2"/>
                </a:solidFill>
              </a:defRPr>
            </a:lvl6pPr>
            <a:lvl7pPr lvl="6" algn="l" rtl="0">
              <a:lnSpc>
                <a:spcPct val="115000"/>
              </a:lnSpc>
              <a:spcBef>
                <a:spcPts val="0"/>
              </a:spcBef>
              <a:spcAft>
                <a:spcPts val="2133"/>
              </a:spcAft>
              <a:buClr>
                <a:schemeClr val="dk2"/>
              </a:buClr>
              <a:defRPr sz="1867">
                <a:solidFill>
                  <a:schemeClr val="dk2"/>
                </a:solidFill>
              </a:defRPr>
            </a:lvl7pPr>
            <a:lvl8pPr lvl="7" algn="l" rtl="0">
              <a:lnSpc>
                <a:spcPct val="115000"/>
              </a:lnSpc>
              <a:spcBef>
                <a:spcPts val="0"/>
              </a:spcBef>
              <a:spcAft>
                <a:spcPts val="2133"/>
              </a:spcAft>
              <a:buClr>
                <a:schemeClr val="dk2"/>
              </a:buClr>
              <a:defRPr sz="1867">
                <a:solidFill>
                  <a:schemeClr val="dk2"/>
                </a:solidFill>
              </a:defRPr>
            </a:lvl8pPr>
            <a:lvl9pPr lvl="8" algn="l" rtl="0">
              <a:lnSpc>
                <a:spcPct val="115000"/>
              </a:lnSpc>
              <a:spcBef>
                <a:spcPts val="0"/>
              </a:spcBef>
              <a:spcAft>
                <a:spcPts val="2133"/>
              </a:spcAft>
              <a:buClr>
                <a:schemeClr val="dk2"/>
              </a:buClr>
              <a:defRPr sz="1867">
                <a:solidFill>
                  <a:schemeClr val="dk2"/>
                </a:solidFill>
              </a:defRPr>
            </a:lvl9pPr>
          </a:lstStyle>
          <a:p>
            <a:endParaRPr/>
          </a:p>
        </p:txBody>
      </p:sp>
      <p:sp>
        <p:nvSpPr>
          <p:cNvPr id="161" name="Shape 161"/>
          <p:cNvSpPr txBox="1">
            <a:spLocks noGrp="1"/>
          </p:cNvSpPr>
          <p:nvPr>
            <p:ph type="sldNum" idx="12"/>
          </p:nvPr>
        </p:nvSpPr>
        <p:spPr>
          <a:xfrm>
            <a:off x="11296609" y="6217621"/>
            <a:ext cx="731600" cy="524800"/>
          </a:xfrm>
          <a:prstGeom prst="rect">
            <a:avLst/>
          </a:prstGeom>
          <a:noFill/>
        </p:spPr>
        <p:txBody>
          <a:bodyPr lIns="68575" tIns="34275" rIns="68575" bIns="3427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57772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1F7853-BE71-F34B-A988-9E089812FF1C}" type="datetimeFigureOut">
              <a:rPr lang="en-US" smtClean="0"/>
              <a:t>3/21/17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1F7853-BE71-F34B-A988-9E089812FF1C}" type="datetimeFigureOut">
              <a:rPr lang="en-US" smtClean="0"/>
              <a:t>3/21/17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F7853-BE71-F34B-A988-9E089812FF1C}" type="datetimeFigureOut">
              <a:rPr lang="en-US" smtClean="0"/>
              <a:t>3/21/17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145"/>
        <p:cNvGrpSpPr/>
        <p:nvPr/>
      </p:nvGrpSpPr>
      <p:grpSpPr>
        <a:xfrm>
          <a:off x="0" y="0"/>
          <a:ext cx="0" cy="0"/>
          <a:chOff x="0" y="0"/>
          <a:chExt cx="0" cy="0"/>
        </a:xfrm>
      </p:grpSpPr>
      <p:sp>
        <p:nvSpPr>
          <p:cNvPr id="148" name="Shape 148"/>
          <p:cNvSpPr txBox="1">
            <a:spLocks noGrp="1"/>
          </p:cNvSpPr>
          <p:nvPr>
            <p:ph type="title"/>
          </p:nvPr>
        </p:nvSpPr>
        <p:spPr>
          <a:xfrm>
            <a:off x="415600" y="410433"/>
            <a:ext cx="3509200" cy="5755600"/>
          </a:xfrm>
          <a:prstGeom prst="rect">
            <a:avLst/>
          </a:prstGeom>
          <a:noFill/>
          <a:ln>
            <a:noFill/>
          </a:ln>
        </p:spPr>
        <p:txBody>
          <a:bodyPr lIns="68575" tIns="68575" rIns="68575" bIns="68575" anchor="t" anchorCtr="0"/>
          <a:lstStyle>
            <a:lvl1pPr lvl="0" algn="l" rtl="0">
              <a:lnSpc>
                <a:spcPct val="100000"/>
              </a:lnSpc>
              <a:spcBef>
                <a:spcPts val="0"/>
              </a:spcBef>
              <a:spcAft>
                <a:spcPts val="0"/>
              </a:spcAft>
              <a:buClr>
                <a:srgbClr val="FFFFFF"/>
              </a:buClr>
              <a:buSzPct val="100000"/>
              <a:buNone/>
              <a:defRPr sz="4000">
                <a:solidFill>
                  <a:srgbClr val="FFFFFF"/>
                </a:solidFill>
              </a:defRPr>
            </a:lvl1pPr>
            <a:lvl2pPr lvl="1" algn="l" rtl="0">
              <a:lnSpc>
                <a:spcPct val="100000"/>
              </a:lnSpc>
              <a:spcBef>
                <a:spcPts val="0"/>
              </a:spcBef>
              <a:spcAft>
                <a:spcPts val="0"/>
              </a:spcAft>
              <a:buClr>
                <a:srgbClr val="FFFFFF"/>
              </a:buClr>
              <a:buSzPct val="100000"/>
              <a:buNone/>
              <a:defRPr sz="4000">
                <a:solidFill>
                  <a:srgbClr val="FFFFFF"/>
                </a:solidFill>
              </a:defRPr>
            </a:lvl2pPr>
            <a:lvl3pPr lvl="2" algn="l" rtl="0">
              <a:lnSpc>
                <a:spcPct val="100000"/>
              </a:lnSpc>
              <a:spcBef>
                <a:spcPts val="0"/>
              </a:spcBef>
              <a:spcAft>
                <a:spcPts val="0"/>
              </a:spcAft>
              <a:buClr>
                <a:srgbClr val="FFFFFF"/>
              </a:buClr>
              <a:buSzPct val="100000"/>
              <a:buNone/>
              <a:defRPr sz="4000">
                <a:solidFill>
                  <a:srgbClr val="FFFFFF"/>
                </a:solidFill>
              </a:defRPr>
            </a:lvl3pPr>
            <a:lvl4pPr lvl="3" algn="l" rtl="0">
              <a:lnSpc>
                <a:spcPct val="100000"/>
              </a:lnSpc>
              <a:spcBef>
                <a:spcPts val="0"/>
              </a:spcBef>
              <a:spcAft>
                <a:spcPts val="0"/>
              </a:spcAft>
              <a:buClr>
                <a:srgbClr val="FFFFFF"/>
              </a:buClr>
              <a:buSzPct val="100000"/>
              <a:buNone/>
              <a:defRPr sz="4000">
                <a:solidFill>
                  <a:srgbClr val="FFFFFF"/>
                </a:solidFill>
              </a:defRPr>
            </a:lvl4pPr>
            <a:lvl5pPr lvl="4" algn="l" rtl="0">
              <a:lnSpc>
                <a:spcPct val="100000"/>
              </a:lnSpc>
              <a:spcBef>
                <a:spcPts val="0"/>
              </a:spcBef>
              <a:spcAft>
                <a:spcPts val="0"/>
              </a:spcAft>
              <a:buClr>
                <a:srgbClr val="FFFFFF"/>
              </a:buClr>
              <a:buSzPct val="100000"/>
              <a:buNone/>
              <a:defRPr sz="4000">
                <a:solidFill>
                  <a:srgbClr val="FFFFFF"/>
                </a:solidFill>
              </a:defRPr>
            </a:lvl5pPr>
            <a:lvl6pPr lvl="5" algn="l" rtl="0">
              <a:lnSpc>
                <a:spcPct val="100000"/>
              </a:lnSpc>
              <a:spcBef>
                <a:spcPts val="0"/>
              </a:spcBef>
              <a:spcAft>
                <a:spcPts val="0"/>
              </a:spcAft>
              <a:buClr>
                <a:srgbClr val="FFFFFF"/>
              </a:buClr>
              <a:buSzPct val="100000"/>
              <a:buNone/>
              <a:defRPr sz="4000">
                <a:solidFill>
                  <a:srgbClr val="FFFFFF"/>
                </a:solidFill>
              </a:defRPr>
            </a:lvl6pPr>
            <a:lvl7pPr lvl="6" algn="l" rtl="0">
              <a:lnSpc>
                <a:spcPct val="100000"/>
              </a:lnSpc>
              <a:spcBef>
                <a:spcPts val="0"/>
              </a:spcBef>
              <a:spcAft>
                <a:spcPts val="0"/>
              </a:spcAft>
              <a:buClr>
                <a:srgbClr val="FFFFFF"/>
              </a:buClr>
              <a:buSzPct val="100000"/>
              <a:buNone/>
              <a:defRPr sz="4000">
                <a:solidFill>
                  <a:srgbClr val="FFFFFF"/>
                </a:solidFill>
              </a:defRPr>
            </a:lvl7pPr>
            <a:lvl8pPr lvl="7" algn="l" rtl="0">
              <a:lnSpc>
                <a:spcPct val="100000"/>
              </a:lnSpc>
              <a:spcBef>
                <a:spcPts val="0"/>
              </a:spcBef>
              <a:spcAft>
                <a:spcPts val="0"/>
              </a:spcAft>
              <a:buClr>
                <a:srgbClr val="FFFFFF"/>
              </a:buClr>
              <a:buSzPct val="100000"/>
              <a:buNone/>
              <a:defRPr sz="4000">
                <a:solidFill>
                  <a:srgbClr val="FFFFFF"/>
                </a:solidFill>
              </a:defRPr>
            </a:lvl8pPr>
            <a:lvl9pPr lvl="8" algn="l" rtl="0">
              <a:lnSpc>
                <a:spcPct val="100000"/>
              </a:lnSpc>
              <a:spcBef>
                <a:spcPts val="0"/>
              </a:spcBef>
              <a:spcAft>
                <a:spcPts val="0"/>
              </a:spcAft>
              <a:buClr>
                <a:srgbClr val="FFFFFF"/>
              </a:buClr>
              <a:buSzPct val="100000"/>
              <a:buNone/>
              <a:defRPr sz="4000">
                <a:solidFill>
                  <a:srgbClr val="FFFFFF"/>
                </a:solidFill>
              </a:defRPr>
            </a:lvl9pPr>
          </a:lstStyle>
          <a:p>
            <a:endParaRPr/>
          </a:p>
        </p:txBody>
      </p:sp>
      <p:sp>
        <p:nvSpPr>
          <p:cNvPr id="149" name="Shape 149"/>
          <p:cNvSpPr txBox="1">
            <a:spLocks noGrp="1"/>
          </p:cNvSpPr>
          <p:nvPr>
            <p:ph type="body" idx="1"/>
          </p:nvPr>
        </p:nvSpPr>
        <p:spPr>
          <a:xfrm>
            <a:off x="5349100" y="486600"/>
            <a:ext cx="6467200" cy="5679600"/>
          </a:xfrm>
          <a:prstGeom prst="rect">
            <a:avLst/>
          </a:prstGeom>
          <a:noFill/>
          <a:ln>
            <a:noFill/>
          </a:ln>
        </p:spPr>
        <p:txBody>
          <a:bodyPr lIns="68575" tIns="68575" rIns="68575" bIns="68575" anchor="t" anchorCtr="0"/>
          <a:lstStyle>
            <a:lvl1pPr lvl="0" algn="l" rtl="0">
              <a:lnSpc>
                <a:spcPct val="115000"/>
              </a:lnSpc>
              <a:spcBef>
                <a:spcPts val="0"/>
              </a:spcBef>
              <a:spcAft>
                <a:spcPts val="2133"/>
              </a:spcAft>
              <a:buClr>
                <a:schemeClr val="dk2"/>
              </a:buClr>
              <a:buSzPct val="100000"/>
              <a:defRPr sz="2400">
                <a:solidFill>
                  <a:schemeClr val="dk2"/>
                </a:solidFill>
              </a:defRPr>
            </a:lvl1pPr>
            <a:lvl2pPr lvl="1" algn="l" rtl="0">
              <a:lnSpc>
                <a:spcPct val="115000"/>
              </a:lnSpc>
              <a:spcBef>
                <a:spcPts val="0"/>
              </a:spcBef>
              <a:spcAft>
                <a:spcPts val="2133"/>
              </a:spcAft>
              <a:buClr>
                <a:schemeClr val="dk2"/>
              </a:buClr>
              <a:defRPr sz="1867">
                <a:solidFill>
                  <a:schemeClr val="dk2"/>
                </a:solidFill>
              </a:defRPr>
            </a:lvl2pPr>
            <a:lvl3pPr lvl="2" algn="l" rtl="0">
              <a:lnSpc>
                <a:spcPct val="115000"/>
              </a:lnSpc>
              <a:spcBef>
                <a:spcPts val="0"/>
              </a:spcBef>
              <a:spcAft>
                <a:spcPts val="2133"/>
              </a:spcAft>
              <a:buClr>
                <a:schemeClr val="dk2"/>
              </a:buClr>
              <a:defRPr sz="1867">
                <a:solidFill>
                  <a:schemeClr val="dk2"/>
                </a:solidFill>
              </a:defRPr>
            </a:lvl3pPr>
            <a:lvl4pPr lvl="3" algn="l" rtl="0">
              <a:lnSpc>
                <a:spcPct val="115000"/>
              </a:lnSpc>
              <a:spcBef>
                <a:spcPts val="0"/>
              </a:spcBef>
              <a:spcAft>
                <a:spcPts val="2133"/>
              </a:spcAft>
              <a:buClr>
                <a:schemeClr val="dk2"/>
              </a:buClr>
              <a:defRPr sz="1867">
                <a:solidFill>
                  <a:schemeClr val="dk2"/>
                </a:solidFill>
              </a:defRPr>
            </a:lvl4pPr>
            <a:lvl5pPr lvl="4" algn="l" rtl="0">
              <a:lnSpc>
                <a:spcPct val="115000"/>
              </a:lnSpc>
              <a:spcBef>
                <a:spcPts val="0"/>
              </a:spcBef>
              <a:spcAft>
                <a:spcPts val="2133"/>
              </a:spcAft>
              <a:buClr>
                <a:schemeClr val="dk2"/>
              </a:buClr>
              <a:defRPr sz="1867">
                <a:solidFill>
                  <a:schemeClr val="dk2"/>
                </a:solidFill>
              </a:defRPr>
            </a:lvl5pPr>
            <a:lvl6pPr lvl="5" algn="l" rtl="0">
              <a:lnSpc>
                <a:spcPct val="115000"/>
              </a:lnSpc>
              <a:spcBef>
                <a:spcPts val="0"/>
              </a:spcBef>
              <a:spcAft>
                <a:spcPts val="2133"/>
              </a:spcAft>
              <a:buClr>
                <a:schemeClr val="dk2"/>
              </a:buClr>
              <a:defRPr sz="1867">
                <a:solidFill>
                  <a:schemeClr val="dk2"/>
                </a:solidFill>
              </a:defRPr>
            </a:lvl6pPr>
            <a:lvl7pPr lvl="6" algn="l" rtl="0">
              <a:lnSpc>
                <a:spcPct val="115000"/>
              </a:lnSpc>
              <a:spcBef>
                <a:spcPts val="0"/>
              </a:spcBef>
              <a:spcAft>
                <a:spcPts val="2133"/>
              </a:spcAft>
              <a:buClr>
                <a:schemeClr val="dk2"/>
              </a:buClr>
              <a:defRPr sz="1867">
                <a:solidFill>
                  <a:schemeClr val="dk2"/>
                </a:solidFill>
              </a:defRPr>
            </a:lvl7pPr>
            <a:lvl8pPr lvl="7" algn="l" rtl="0">
              <a:lnSpc>
                <a:spcPct val="115000"/>
              </a:lnSpc>
              <a:spcBef>
                <a:spcPts val="0"/>
              </a:spcBef>
              <a:spcAft>
                <a:spcPts val="2133"/>
              </a:spcAft>
              <a:buClr>
                <a:schemeClr val="dk2"/>
              </a:buClr>
              <a:defRPr sz="1867">
                <a:solidFill>
                  <a:schemeClr val="dk2"/>
                </a:solidFill>
              </a:defRPr>
            </a:lvl8pPr>
            <a:lvl9pPr lvl="8" algn="l" rtl="0">
              <a:lnSpc>
                <a:spcPct val="115000"/>
              </a:lnSpc>
              <a:spcBef>
                <a:spcPts val="0"/>
              </a:spcBef>
              <a:spcAft>
                <a:spcPts val="2133"/>
              </a:spcAft>
              <a:buClr>
                <a:schemeClr val="dk2"/>
              </a:buClr>
              <a:defRPr sz="1867">
                <a:solidFill>
                  <a:schemeClr val="dk2"/>
                </a:solidFill>
              </a:defRPr>
            </a:lvl9pPr>
          </a:lstStyle>
          <a:p>
            <a:endParaRPr/>
          </a:p>
        </p:txBody>
      </p:sp>
      <p:sp>
        <p:nvSpPr>
          <p:cNvPr id="150" name="Shape 150"/>
          <p:cNvSpPr txBox="1">
            <a:spLocks noGrp="1"/>
          </p:cNvSpPr>
          <p:nvPr>
            <p:ph type="sldNum" idx="12"/>
          </p:nvPr>
        </p:nvSpPr>
        <p:spPr>
          <a:xfrm>
            <a:off x="11296609" y="6217621"/>
            <a:ext cx="731600" cy="524800"/>
          </a:xfrm>
          <a:prstGeom prst="rect">
            <a:avLst/>
          </a:prstGeom>
          <a:noFill/>
        </p:spPr>
        <p:txBody>
          <a:bodyPr lIns="68575" tIns="34275" rIns="68575" bIns="3427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826497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157"/>
        <p:cNvGrpSpPr/>
        <p:nvPr/>
      </p:nvGrpSpPr>
      <p:grpSpPr>
        <a:xfrm>
          <a:off x="0" y="0"/>
          <a:ext cx="0" cy="0"/>
          <a:chOff x="0" y="0"/>
          <a:chExt cx="0" cy="0"/>
        </a:xfrm>
      </p:grpSpPr>
      <p:sp>
        <p:nvSpPr>
          <p:cNvPr id="159" name="Shape 159"/>
          <p:cNvSpPr txBox="1">
            <a:spLocks noGrp="1"/>
          </p:cNvSpPr>
          <p:nvPr>
            <p:ph type="title"/>
          </p:nvPr>
        </p:nvSpPr>
        <p:spPr>
          <a:xfrm>
            <a:off x="389167" y="542533"/>
            <a:ext cx="6418000" cy="1851600"/>
          </a:xfrm>
          <a:prstGeom prst="rect">
            <a:avLst/>
          </a:prstGeom>
          <a:noFill/>
          <a:ln>
            <a:noFill/>
          </a:ln>
        </p:spPr>
        <p:txBody>
          <a:bodyPr lIns="68575" tIns="68575" rIns="68575" bIns="68575" anchor="b" anchorCtr="0"/>
          <a:lstStyle>
            <a:lvl1pPr lvl="0" algn="l" rtl="0">
              <a:lnSpc>
                <a:spcPct val="100000"/>
              </a:lnSpc>
              <a:spcBef>
                <a:spcPts val="0"/>
              </a:spcBef>
              <a:spcAft>
                <a:spcPts val="0"/>
              </a:spcAft>
              <a:buClr>
                <a:schemeClr val="dk1"/>
              </a:buClr>
              <a:buSzPct val="100000"/>
              <a:buNone/>
              <a:defRPr sz="4000">
                <a:solidFill>
                  <a:schemeClr val="dk1"/>
                </a:solidFill>
              </a:defRPr>
            </a:lvl1pPr>
            <a:lvl2pPr lvl="1" algn="l" rtl="0">
              <a:lnSpc>
                <a:spcPct val="100000"/>
              </a:lnSpc>
              <a:spcBef>
                <a:spcPts val="0"/>
              </a:spcBef>
              <a:spcAft>
                <a:spcPts val="0"/>
              </a:spcAft>
              <a:buClr>
                <a:schemeClr val="dk1"/>
              </a:buClr>
              <a:buSzPct val="100000"/>
              <a:buNone/>
              <a:defRPr sz="4000">
                <a:solidFill>
                  <a:schemeClr val="dk1"/>
                </a:solidFill>
              </a:defRPr>
            </a:lvl2pPr>
            <a:lvl3pPr lvl="2" algn="l" rtl="0">
              <a:lnSpc>
                <a:spcPct val="100000"/>
              </a:lnSpc>
              <a:spcBef>
                <a:spcPts val="0"/>
              </a:spcBef>
              <a:spcAft>
                <a:spcPts val="0"/>
              </a:spcAft>
              <a:buClr>
                <a:schemeClr val="dk1"/>
              </a:buClr>
              <a:buSzPct val="100000"/>
              <a:buNone/>
              <a:defRPr sz="4000">
                <a:solidFill>
                  <a:schemeClr val="dk1"/>
                </a:solidFill>
              </a:defRPr>
            </a:lvl3pPr>
            <a:lvl4pPr lvl="3" algn="l" rtl="0">
              <a:lnSpc>
                <a:spcPct val="100000"/>
              </a:lnSpc>
              <a:spcBef>
                <a:spcPts val="0"/>
              </a:spcBef>
              <a:spcAft>
                <a:spcPts val="0"/>
              </a:spcAft>
              <a:buClr>
                <a:schemeClr val="dk1"/>
              </a:buClr>
              <a:buSzPct val="100000"/>
              <a:buNone/>
              <a:defRPr sz="4000">
                <a:solidFill>
                  <a:schemeClr val="dk1"/>
                </a:solidFill>
              </a:defRPr>
            </a:lvl4pPr>
            <a:lvl5pPr lvl="4" algn="l" rtl="0">
              <a:lnSpc>
                <a:spcPct val="100000"/>
              </a:lnSpc>
              <a:spcBef>
                <a:spcPts val="0"/>
              </a:spcBef>
              <a:spcAft>
                <a:spcPts val="0"/>
              </a:spcAft>
              <a:buClr>
                <a:schemeClr val="dk1"/>
              </a:buClr>
              <a:buSzPct val="100000"/>
              <a:buNone/>
              <a:defRPr sz="4000">
                <a:solidFill>
                  <a:schemeClr val="dk1"/>
                </a:solidFill>
              </a:defRPr>
            </a:lvl5pPr>
            <a:lvl6pPr lvl="5" algn="l" rtl="0">
              <a:lnSpc>
                <a:spcPct val="100000"/>
              </a:lnSpc>
              <a:spcBef>
                <a:spcPts val="0"/>
              </a:spcBef>
              <a:spcAft>
                <a:spcPts val="0"/>
              </a:spcAft>
              <a:buClr>
                <a:schemeClr val="dk1"/>
              </a:buClr>
              <a:buSzPct val="100000"/>
              <a:buNone/>
              <a:defRPr sz="4000">
                <a:solidFill>
                  <a:schemeClr val="dk1"/>
                </a:solidFill>
              </a:defRPr>
            </a:lvl6pPr>
            <a:lvl7pPr lvl="6" algn="l" rtl="0">
              <a:lnSpc>
                <a:spcPct val="100000"/>
              </a:lnSpc>
              <a:spcBef>
                <a:spcPts val="0"/>
              </a:spcBef>
              <a:spcAft>
                <a:spcPts val="0"/>
              </a:spcAft>
              <a:buClr>
                <a:schemeClr val="dk1"/>
              </a:buClr>
              <a:buSzPct val="100000"/>
              <a:buNone/>
              <a:defRPr sz="4000">
                <a:solidFill>
                  <a:schemeClr val="dk1"/>
                </a:solidFill>
              </a:defRPr>
            </a:lvl7pPr>
            <a:lvl8pPr lvl="7" algn="l" rtl="0">
              <a:lnSpc>
                <a:spcPct val="100000"/>
              </a:lnSpc>
              <a:spcBef>
                <a:spcPts val="0"/>
              </a:spcBef>
              <a:spcAft>
                <a:spcPts val="0"/>
              </a:spcAft>
              <a:buClr>
                <a:schemeClr val="dk1"/>
              </a:buClr>
              <a:buSzPct val="100000"/>
              <a:buNone/>
              <a:defRPr sz="4000">
                <a:solidFill>
                  <a:schemeClr val="dk1"/>
                </a:solidFill>
              </a:defRPr>
            </a:lvl8pPr>
            <a:lvl9pPr lvl="8" algn="l" rtl="0">
              <a:lnSpc>
                <a:spcPct val="100000"/>
              </a:lnSpc>
              <a:spcBef>
                <a:spcPts val="0"/>
              </a:spcBef>
              <a:spcAft>
                <a:spcPts val="0"/>
              </a:spcAft>
              <a:buClr>
                <a:schemeClr val="dk1"/>
              </a:buClr>
              <a:buSzPct val="100000"/>
              <a:buNone/>
              <a:defRPr sz="4000">
                <a:solidFill>
                  <a:schemeClr val="dk1"/>
                </a:solidFill>
              </a:defRPr>
            </a:lvl9pPr>
          </a:lstStyle>
          <a:p>
            <a:endParaRPr/>
          </a:p>
        </p:txBody>
      </p:sp>
      <p:sp>
        <p:nvSpPr>
          <p:cNvPr id="160" name="Shape 160"/>
          <p:cNvSpPr txBox="1">
            <a:spLocks noGrp="1"/>
          </p:cNvSpPr>
          <p:nvPr>
            <p:ph type="body" idx="1"/>
          </p:nvPr>
        </p:nvSpPr>
        <p:spPr>
          <a:xfrm>
            <a:off x="389300" y="2473268"/>
            <a:ext cx="6418000" cy="3436000"/>
          </a:xfrm>
          <a:prstGeom prst="rect">
            <a:avLst/>
          </a:prstGeom>
          <a:noFill/>
          <a:ln>
            <a:noFill/>
          </a:ln>
        </p:spPr>
        <p:txBody>
          <a:bodyPr lIns="68575" tIns="68575" rIns="68575" bIns="68575" anchor="t" anchorCtr="0"/>
          <a:lstStyle>
            <a:lvl1pPr lvl="0" algn="l" rtl="0">
              <a:lnSpc>
                <a:spcPct val="115000"/>
              </a:lnSpc>
              <a:spcBef>
                <a:spcPts val="0"/>
              </a:spcBef>
              <a:spcAft>
                <a:spcPts val="2133"/>
              </a:spcAft>
              <a:buClr>
                <a:schemeClr val="dk2"/>
              </a:buClr>
              <a:buSzPct val="100000"/>
              <a:defRPr sz="2133">
                <a:solidFill>
                  <a:schemeClr val="dk2"/>
                </a:solidFill>
              </a:defRPr>
            </a:lvl1pPr>
            <a:lvl2pPr lvl="1" algn="l" rtl="0">
              <a:lnSpc>
                <a:spcPct val="115000"/>
              </a:lnSpc>
              <a:spcBef>
                <a:spcPts val="0"/>
              </a:spcBef>
              <a:spcAft>
                <a:spcPts val="2133"/>
              </a:spcAft>
              <a:buClr>
                <a:schemeClr val="dk2"/>
              </a:buClr>
              <a:defRPr sz="1867">
                <a:solidFill>
                  <a:schemeClr val="dk2"/>
                </a:solidFill>
              </a:defRPr>
            </a:lvl2pPr>
            <a:lvl3pPr lvl="2" algn="l" rtl="0">
              <a:lnSpc>
                <a:spcPct val="115000"/>
              </a:lnSpc>
              <a:spcBef>
                <a:spcPts val="0"/>
              </a:spcBef>
              <a:spcAft>
                <a:spcPts val="2133"/>
              </a:spcAft>
              <a:buClr>
                <a:schemeClr val="dk2"/>
              </a:buClr>
              <a:defRPr sz="1867">
                <a:solidFill>
                  <a:schemeClr val="dk2"/>
                </a:solidFill>
              </a:defRPr>
            </a:lvl3pPr>
            <a:lvl4pPr lvl="3" algn="l" rtl="0">
              <a:lnSpc>
                <a:spcPct val="115000"/>
              </a:lnSpc>
              <a:spcBef>
                <a:spcPts val="0"/>
              </a:spcBef>
              <a:spcAft>
                <a:spcPts val="2133"/>
              </a:spcAft>
              <a:buClr>
                <a:schemeClr val="dk2"/>
              </a:buClr>
              <a:defRPr sz="1867">
                <a:solidFill>
                  <a:schemeClr val="dk2"/>
                </a:solidFill>
              </a:defRPr>
            </a:lvl4pPr>
            <a:lvl5pPr lvl="4" algn="l" rtl="0">
              <a:lnSpc>
                <a:spcPct val="115000"/>
              </a:lnSpc>
              <a:spcBef>
                <a:spcPts val="0"/>
              </a:spcBef>
              <a:spcAft>
                <a:spcPts val="2133"/>
              </a:spcAft>
              <a:buClr>
                <a:schemeClr val="dk2"/>
              </a:buClr>
              <a:defRPr sz="1867">
                <a:solidFill>
                  <a:schemeClr val="dk2"/>
                </a:solidFill>
              </a:defRPr>
            </a:lvl5pPr>
            <a:lvl6pPr lvl="5" algn="l" rtl="0">
              <a:lnSpc>
                <a:spcPct val="115000"/>
              </a:lnSpc>
              <a:spcBef>
                <a:spcPts val="0"/>
              </a:spcBef>
              <a:spcAft>
                <a:spcPts val="2133"/>
              </a:spcAft>
              <a:buClr>
                <a:schemeClr val="dk2"/>
              </a:buClr>
              <a:defRPr sz="1867">
                <a:solidFill>
                  <a:schemeClr val="dk2"/>
                </a:solidFill>
              </a:defRPr>
            </a:lvl6pPr>
            <a:lvl7pPr lvl="6" algn="l" rtl="0">
              <a:lnSpc>
                <a:spcPct val="115000"/>
              </a:lnSpc>
              <a:spcBef>
                <a:spcPts val="0"/>
              </a:spcBef>
              <a:spcAft>
                <a:spcPts val="2133"/>
              </a:spcAft>
              <a:buClr>
                <a:schemeClr val="dk2"/>
              </a:buClr>
              <a:defRPr sz="1867">
                <a:solidFill>
                  <a:schemeClr val="dk2"/>
                </a:solidFill>
              </a:defRPr>
            </a:lvl7pPr>
            <a:lvl8pPr lvl="7" algn="l" rtl="0">
              <a:lnSpc>
                <a:spcPct val="115000"/>
              </a:lnSpc>
              <a:spcBef>
                <a:spcPts val="0"/>
              </a:spcBef>
              <a:spcAft>
                <a:spcPts val="2133"/>
              </a:spcAft>
              <a:buClr>
                <a:schemeClr val="dk2"/>
              </a:buClr>
              <a:defRPr sz="1867">
                <a:solidFill>
                  <a:schemeClr val="dk2"/>
                </a:solidFill>
              </a:defRPr>
            </a:lvl8pPr>
            <a:lvl9pPr lvl="8" algn="l" rtl="0">
              <a:lnSpc>
                <a:spcPct val="115000"/>
              </a:lnSpc>
              <a:spcBef>
                <a:spcPts val="0"/>
              </a:spcBef>
              <a:spcAft>
                <a:spcPts val="2133"/>
              </a:spcAft>
              <a:buClr>
                <a:schemeClr val="dk2"/>
              </a:buClr>
              <a:defRPr sz="1867">
                <a:solidFill>
                  <a:schemeClr val="dk2"/>
                </a:solidFill>
              </a:defRPr>
            </a:lvl9pPr>
          </a:lstStyle>
          <a:p>
            <a:endParaRPr/>
          </a:p>
        </p:txBody>
      </p:sp>
      <p:sp>
        <p:nvSpPr>
          <p:cNvPr id="161" name="Shape 161"/>
          <p:cNvSpPr txBox="1">
            <a:spLocks noGrp="1"/>
          </p:cNvSpPr>
          <p:nvPr>
            <p:ph type="sldNum" idx="12"/>
          </p:nvPr>
        </p:nvSpPr>
        <p:spPr>
          <a:xfrm>
            <a:off x="11296609" y="6217621"/>
            <a:ext cx="731600" cy="524800"/>
          </a:xfrm>
          <a:prstGeom prst="rect">
            <a:avLst/>
          </a:prstGeom>
          <a:noFill/>
        </p:spPr>
        <p:txBody>
          <a:bodyPr lIns="68575" tIns="34275" rIns="68575" bIns="3427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101839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609600" y="274637"/>
            <a:ext cx="109728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609600" y="1600200"/>
            <a:ext cx="109728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11409055" y="6333135"/>
            <a:ext cx="7315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57103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F7853-BE71-F34B-A988-9E089812FF1C}" type="datetimeFigureOut">
              <a:rPr lang="en-US" smtClean="0"/>
              <a:t>3/21/17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C75D-434E-434D-98E2-3F49CD29F2C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1F7853-BE71-F34B-A988-9E089812FF1C}" type="datetimeFigureOut">
              <a:rPr lang="en-US" smtClean="0"/>
              <a:t>3/21/17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1F7853-BE71-F34B-A988-9E089812FF1C}" type="datetimeFigureOut">
              <a:rPr lang="en-US" smtClean="0"/>
              <a:t>3/21/17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1F7853-BE71-F34B-A988-9E089812FF1C}" type="datetimeFigureOut">
              <a:rPr lang="en-US" smtClean="0"/>
              <a:t>3/21/17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91C75D-434E-434D-98E2-3F49CD29F2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F7853-BE71-F34B-A988-9E089812FF1C}" type="datetimeFigureOut">
              <a:rPr lang="en-US" smtClean="0"/>
              <a:t>3/21/17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CE91C75D-434E-434D-98E2-3F49CD29F2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1F7853-BE71-F34B-A988-9E089812FF1C}" type="datetimeFigureOut">
              <a:rPr lang="en-US" smtClean="0"/>
              <a:t>3/21/17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91C75D-434E-434D-98E2-3F49CD29F2C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33575"/>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 id="2147484846" r:id="rId12"/>
    <p:sldLayoutId id="214748484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F7853-BE71-F34B-A988-9E089812FF1C}" type="datetimeFigureOut">
              <a:rPr lang="en-US" smtClean="0"/>
              <a:t>3/21/17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1C75D-434E-434D-98E2-3F49CD29F2C3}" type="slidenum">
              <a:rPr lang="en-US" smtClean="0"/>
              <a:t>‹#›</a:t>
            </a:fld>
            <a:endParaRPr lang="en-US"/>
          </a:p>
        </p:txBody>
      </p:sp>
    </p:spTree>
    <p:extLst>
      <p:ext uri="{BB962C8B-B14F-4D97-AF65-F5344CB8AC3E}">
        <p14:creationId xmlns:p14="http://schemas.microsoft.com/office/powerpoint/2010/main" val="732444979"/>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 id="2147484861" r:id="rId13"/>
    <p:sldLayoutId id="21474848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jpeg"/><Relationship Id="rId14" Type="http://schemas.openxmlformats.org/officeDocument/2006/relationships/image" Target="../media/image20.jpeg"/><Relationship Id="rId1" Type="http://schemas.openxmlformats.org/officeDocument/2006/relationships/slideLayout" Target="../slideLayouts/slideLayout19.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5.jpeg"/><Relationship Id="rId10"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search?q=zip+documents+on+mac&amp;ie=utf-8&amp;oe=utf-8#q=how+to+zip+a+file&amp;*" TargetMode="External"/><Relationship Id="rId4" Type="http://schemas.openxmlformats.org/officeDocument/2006/relationships/hyperlink" Target="https://www.dropbox.com/request/vrbZ3ByJZjbPB0utHhNM" TargetMode="External"/><Relationship Id="rId1" Type="http://schemas.openxmlformats.org/officeDocument/2006/relationships/slideLayout" Target="../slideLayouts/slideLayout2.xml"/><Relationship Id="rId2" Type="http://schemas.openxmlformats.org/officeDocument/2006/relationships/hyperlink" Target="https://www.google.com/search?q=zip+documents+on+mac&amp;ie=utf-8&amp;oe=utf-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cyo.org/resources/roots-initiative-toolkit" TargetMode="External"/><Relationship Id="rId4" Type="http://schemas.openxmlformats.org/officeDocument/2006/relationships/hyperlink" Target="https://fcyo.org/resources/regenerations-leadership-pipeline-toolkit" TargetMode="External"/><Relationship Id="rId5" Type="http://schemas.openxmlformats.org/officeDocument/2006/relationships/hyperlink" Target="https://fcyo.org/resources/healing-support-and-transformation-supporting-young-peoples-needs-while-organizing" TargetMode="External"/><Relationship Id="rId6" Type="http://schemas.openxmlformats.org/officeDocument/2006/relationships/hyperlink" Target="https://fcyo.org/resources/ops-11-building-transformative-leadership-data-on-the-impacts-of-youth-organizin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cyo.org/resources/campaign-strategies-to-unlock-foundation-funding-for-youth-organiz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759" y="1974035"/>
            <a:ext cx="10058400" cy="2436935"/>
          </a:xfrm>
        </p:spPr>
        <p:txBody>
          <a:bodyPr>
            <a:noAutofit/>
          </a:bodyPr>
          <a:lstStyle/>
          <a:p>
            <a:r>
              <a:rPr lang="en-US" sz="5400" b="1" dirty="0"/>
              <a:t>Powerful Transformations: </a:t>
            </a:r>
            <a:r>
              <a:rPr lang="en-US" sz="4000" b="1" dirty="0"/>
              <a:t>Strengthening, Evaluating, and Funding The Impact of Youth Organizing on Individual Young People</a:t>
            </a:r>
            <a:endParaRPr lang="en-US" sz="4000" dirty="0"/>
          </a:p>
        </p:txBody>
      </p:sp>
      <p:sp>
        <p:nvSpPr>
          <p:cNvPr id="3" name="Subtitle 2"/>
          <p:cNvSpPr>
            <a:spLocks noGrp="1"/>
          </p:cNvSpPr>
          <p:nvPr>
            <p:ph type="subTitle" idx="1"/>
          </p:nvPr>
        </p:nvSpPr>
        <p:spPr>
          <a:xfrm>
            <a:off x="1176141" y="4646286"/>
            <a:ext cx="10058400" cy="1143000"/>
          </a:xfrm>
        </p:spPr>
        <p:txBody>
          <a:bodyPr/>
          <a:lstStyle/>
          <a:p>
            <a:r>
              <a:rPr lang="en-US" dirty="0" smtClean="0"/>
              <a:t>March 21, 2017</a:t>
            </a:r>
            <a:endParaRPr lang="en-US" dirty="0"/>
          </a:p>
        </p:txBody>
      </p:sp>
      <p:pic>
        <p:nvPicPr>
          <p:cNvPr id="5" name="Picture 4"/>
          <p:cNvPicPr>
            <a:picLocks noChangeAspect="1"/>
          </p:cNvPicPr>
          <p:nvPr/>
        </p:nvPicPr>
        <p:blipFill>
          <a:blip r:embed="rId2"/>
          <a:stretch>
            <a:fillRect/>
          </a:stretch>
        </p:blipFill>
        <p:spPr>
          <a:xfrm>
            <a:off x="8157152" y="510504"/>
            <a:ext cx="3471642" cy="2006609"/>
          </a:xfrm>
          <a:prstGeom prst="rect">
            <a:avLst/>
          </a:prstGeom>
        </p:spPr>
      </p:pic>
    </p:spTree>
    <p:extLst>
      <p:ext uri="{BB962C8B-B14F-4D97-AF65-F5344CB8AC3E}">
        <p14:creationId xmlns:p14="http://schemas.microsoft.com/office/powerpoint/2010/main" val="38087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069807" y="1467279"/>
          <a:ext cx="10380800" cy="4219685"/>
        </p:xfrm>
        <a:graphic>
          <a:graphicData uri="http://schemas.openxmlformats.org/drawingml/2006/table">
            <a:tbl>
              <a:tblPr firstRow="1">
                <a:noFill/>
              </a:tblPr>
              <a:tblGrid>
                <a:gridCol w="6635275"/>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Social </a:t>
                      </a:r>
                      <a:r>
                        <a:rPr lang="en-US" sz="1600" u="none" strike="noStrike" cap="none" dirty="0"/>
                        <a:t>Emotional Learning (SEL) </a:t>
                      </a:r>
                      <a:r>
                        <a:rPr lang="en-US" sz="1600" u="none" strike="noStrike" cap="none" dirty="0" smtClean="0"/>
                        <a:t>outcomes and</a:t>
                      </a:r>
                      <a:r>
                        <a:rPr lang="en-US" sz="1600" u="none" strike="noStrike" cap="none" baseline="0" dirty="0" smtClean="0"/>
                        <a:t> positive youth development practices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In-Person</a:t>
                      </a:r>
                      <a:endParaRPr lang="en-US" sz="1600" u="none" strike="noStrike" cap="none" dirty="0"/>
                    </a:p>
                  </a:txBody>
                  <a:tcPr marL="45725" marR="45725" marT="45725" marB="45725" anchor="ctr">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May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Creating research-based</a:t>
                      </a:r>
                      <a:r>
                        <a:rPr lang="en-US" sz="1600" u="none" strike="noStrike" cap="none" baseline="0" dirty="0" smtClean="0"/>
                        <a:t> </a:t>
                      </a:r>
                      <a:r>
                        <a:rPr lang="en-US" sz="1600" u="none" strike="noStrike" cap="none" dirty="0" smtClean="0"/>
                        <a:t>logic models </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1:1</a:t>
                      </a:r>
                      <a:r>
                        <a:rPr lang="en-US" sz="1600" u="none" strike="noStrike" cap="none" baseline="0" dirty="0" smtClean="0"/>
                        <a:t> Support</a:t>
                      </a:r>
                      <a:endParaRPr lang="en-US" sz="1600" u="none" strike="noStrike" cap="none" dirty="0"/>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June –July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a:t>
                      </a:r>
                      <a:r>
                        <a:rPr lang="en-US" sz="1600" u="none" strike="noStrike" cap="none" baseline="0" dirty="0" smtClean="0"/>
                        <a:t> Your Study with Youth Development Impact Learning System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Webinar</a:t>
                      </a:r>
                      <a:endParaRPr lang="en-US" sz="1600" u="none" strike="noStrike" cap="none" dirty="0"/>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August</a:t>
                      </a:r>
                      <a:r>
                        <a:rPr lang="en-US" sz="1600" u="none" strike="noStrike" cap="none" baseline="0" dirty="0" smtClean="0"/>
                        <a:t> </a:t>
                      </a:r>
                      <a:r>
                        <a:rPr lang="en-US" sz="1600" u="none" strike="noStrike" cap="none" dirty="0" smtClean="0"/>
                        <a:t>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Setting up the</a:t>
                      </a:r>
                      <a:r>
                        <a:rPr lang="en-US" sz="1600" u="none" strike="noStrike" cap="none" baseline="0" dirty="0" smtClean="0"/>
                        <a:t>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1:1 support</a:t>
                      </a:r>
                      <a:endParaRPr lang="en-US" sz="1600" u="none" strike="noStrike" cap="none" dirty="0"/>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Sept</a:t>
                      </a:r>
                      <a:r>
                        <a:rPr lang="en-US" sz="1600" u="none" strike="noStrike" cap="none" baseline="0" dirty="0" smtClean="0"/>
                        <a:t>ember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Pre-Data </a:t>
                      </a:r>
                      <a:r>
                        <a:rPr lang="en-US" sz="1600" u="none" strike="noStrike" cap="none" dirty="0"/>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October </a:t>
                      </a:r>
                      <a:r>
                        <a:rPr lang="en-US" sz="1600" u="none" strike="noStrike" cap="none" dirty="0"/>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 </a:t>
                      </a:r>
                      <a:r>
                        <a:rPr lang="en-US" sz="1600" u="none" strike="noStrike" cap="none" dirty="0"/>
                        <a:t>your Post </a:t>
                      </a:r>
                      <a:r>
                        <a:rPr lang="en-US" sz="1600" u="none" strike="noStrike" cap="none" dirty="0" err="1"/>
                        <a:t>YDiLS</a:t>
                      </a:r>
                      <a:r>
                        <a:rPr lang="en-US" sz="1600" u="none" strike="noStrike" cap="none" dirty="0"/>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May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0070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336430" y="1467279"/>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Social </a:t>
                      </a:r>
                      <a:r>
                        <a:rPr lang="en-US" sz="1600" u="none" strike="noStrike" cap="none" dirty="0">
                          <a:solidFill>
                            <a:srgbClr val="00B050"/>
                          </a:solidFill>
                          <a:effectLst>
                            <a:glow rad="63500">
                              <a:schemeClr val="accent6">
                                <a:satMod val="175000"/>
                                <a:alpha val="40000"/>
                              </a:schemeClr>
                            </a:glow>
                          </a:effectLst>
                        </a:rPr>
                        <a:t>Emotional Learning (SEL) </a:t>
                      </a:r>
                      <a:r>
                        <a:rPr lang="en-US" sz="1600" u="none" strike="noStrike" cap="none" dirty="0" smtClean="0">
                          <a:solidFill>
                            <a:srgbClr val="00B050"/>
                          </a:solidFill>
                          <a:effectLst>
                            <a:glow rad="63500">
                              <a:schemeClr val="accent6">
                                <a:satMod val="175000"/>
                                <a:alpha val="40000"/>
                              </a:schemeClr>
                            </a:glow>
                          </a:effectLst>
                        </a:rPr>
                        <a:t>outcomes and</a:t>
                      </a:r>
                      <a:r>
                        <a:rPr lang="en-US" sz="1600" u="none" strike="noStrike" cap="none" baseline="0" dirty="0" smtClean="0">
                          <a:solidFill>
                            <a:srgbClr val="00B050"/>
                          </a:solidFill>
                          <a:effectLst>
                            <a:glow rad="63500">
                              <a:schemeClr val="accent6">
                                <a:satMod val="175000"/>
                                <a:alpha val="40000"/>
                              </a:schemeClr>
                            </a:glow>
                          </a:effectLst>
                        </a:rPr>
                        <a:t> positive youth development practices</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In-Person</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May 2017</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Creating research-based</a:t>
                      </a:r>
                      <a:r>
                        <a:rPr lang="en-US" sz="1600" u="none" strike="noStrike" cap="none" baseline="0" dirty="0" smtClean="0"/>
                        <a:t> </a:t>
                      </a:r>
                      <a:r>
                        <a:rPr lang="en-US" sz="1600" u="none" strike="noStrike" cap="none" dirty="0" smtClean="0"/>
                        <a:t>logic models </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1:1</a:t>
                      </a:r>
                      <a:r>
                        <a:rPr lang="en-US" sz="1600" u="none" strike="noStrike" cap="none" baseline="0" dirty="0" smtClean="0"/>
                        <a:t> Support</a:t>
                      </a:r>
                      <a:endParaRPr lang="en-US" sz="1600" u="none" strike="noStrike" cap="none" dirty="0"/>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June –July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a:t>
                      </a:r>
                      <a:r>
                        <a:rPr lang="en-US" sz="1600" u="none" strike="noStrike" cap="none" baseline="0" dirty="0" smtClean="0"/>
                        <a:t> Your Study with Youth Development Impact Learning System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Webinar</a:t>
                      </a:r>
                      <a:endParaRPr lang="en-US" sz="1600" u="none" strike="noStrike" cap="none" dirty="0"/>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August</a:t>
                      </a:r>
                      <a:r>
                        <a:rPr lang="en-US" sz="1600" u="none" strike="noStrike" cap="none" baseline="0" dirty="0" smtClean="0"/>
                        <a:t> </a:t>
                      </a:r>
                      <a:r>
                        <a:rPr lang="en-US" sz="1600" u="none" strike="noStrike" cap="none" dirty="0" smtClean="0"/>
                        <a:t>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Setting up the</a:t>
                      </a:r>
                      <a:r>
                        <a:rPr lang="en-US" sz="1600" u="none" strike="noStrike" cap="none" baseline="0" dirty="0" smtClean="0"/>
                        <a:t>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1:1 support</a:t>
                      </a:r>
                      <a:endParaRPr lang="en-US" sz="1600" u="none" strike="noStrike" cap="none" dirty="0"/>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Sept</a:t>
                      </a:r>
                      <a:r>
                        <a:rPr lang="en-US" sz="1600" u="none" strike="noStrike" cap="none" baseline="0" dirty="0" smtClean="0"/>
                        <a:t>ember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Pre-Data </a:t>
                      </a:r>
                      <a:r>
                        <a:rPr lang="en-US" sz="1600" u="none" strike="noStrike" cap="none" dirty="0"/>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October </a:t>
                      </a:r>
                      <a:r>
                        <a:rPr lang="en-US" sz="1600" u="none" strike="noStrike" cap="none" dirty="0"/>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 </a:t>
                      </a:r>
                      <a:r>
                        <a:rPr lang="en-US" sz="1600" u="none" strike="noStrike" cap="none" dirty="0"/>
                        <a:t>your Post </a:t>
                      </a:r>
                      <a:r>
                        <a:rPr lang="en-US" sz="1600" u="none" strike="noStrike" cap="none" dirty="0" err="1"/>
                        <a:t>YDiLS</a:t>
                      </a:r>
                      <a:r>
                        <a:rPr lang="en-US" sz="1600" u="none" strike="noStrike" cap="none" dirty="0"/>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May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3002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a:stretch/>
        </p:blipFill>
        <p:spPr>
          <a:xfrm>
            <a:off x="206469" y="6353176"/>
            <a:ext cx="1332689" cy="374822"/>
          </a:xfrm>
          <a:prstGeom prst="rect">
            <a:avLst/>
          </a:prstGeom>
          <a:noFill/>
          <a:ln>
            <a:noFill/>
          </a:ln>
        </p:spPr>
      </p:pic>
      <p:pic>
        <p:nvPicPr>
          <p:cNvPr id="243" name="Shape 243"/>
          <p:cNvPicPr preferRelativeResize="0"/>
          <p:nvPr/>
        </p:nvPicPr>
        <p:blipFill rotWithShape="1">
          <a:blip r:embed="rId4">
            <a:alphaModFix/>
          </a:blip>
          <a:srcRect/>
          <a:stretch/>
        </p:blipFill>
        <p:spPr>
          <a:xfrm>
            <a:off x="3405512" y="1445987"/>
            <a:ext cx="5326367" cy="4487621"/>
          </a:xfrm>
          <a:prstGeom prst="rect">
            <a:avLst/>
          </a:prstGeom>
          <a:noFill/>
          <a:ln>
            <a:noFill/>
          </a:ln>
        </p:spPr>
      </p:pic>
      <p:cxnSp>
        <p:nvCxnSpPr>
          <p:cNvPr id="244" name="Shape 244"/>
          <p:cNvCxnSpPr/>
          <p:nvPr/>
        </p:nvCxnSpPr>
        <p:spPr>
          <a:xfrm>
            <a:off x="8649820" y="3689796"/>
            <a:ext cx="494181" cy="1"/>
          </a:xfrm>
          <a:prstGeom prst="straightConnector1">
            <a:avLst/>
          </a:prstGeom>
          <a:noFill/>
          <a:ln w="38100" cap="flat" cmpd="sng">
            <a:solidFill>
              <a:srgbClr val="4D67FF"/>
            </a:solidFill>
            <a:prstDash val="solid"/>
            <a:round/>
            <a:headEnd type="none" w="med" len="med"/>
            <a:tailEnd type="none" w="med" len="med"/>
          </a:ln>
        </p:spPr>
      </p:cxnSp>
      <p:sp>
        <p:nvSpPr>
          <p:cNvPr id="245" name="Shape 245"/>
          <p:cNvSpPr/>
          <p:nvPr/>
        </p:nvSpPr>
        <p:spPr>
          <a:xfrm>
            <a:off x="6697374" y="2778509"/>
            <a:ext cx="1406649" cy="39623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Social Skills</a:t>
            </a:r>
          </a:p>
        </p:txBody>
      </p:sp>
      <p:sp>
        <p:nvSpPr>
          <p:cNvPr id="246" name="Shape 246"/>
          <p:cNvSpPr/>
          <p:nvPr/>
        </p:nvSpPr>
        <p:spPr>
          <a:xfrm>
            <a:off x="5340017" y="1859314"/>
            <a:ext cx="1479800" cy="39623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Contribution</a:t>
            </a:r>
          </a:p>
        </p:txBody>
      </p:sp>
      <p:sp>
        <p:nvSpPr>
          <p:cNvPr id="247" name="Shape 247"/>
          <p:cNvSpPr/>
          <p:nvPr/>
        </p:nvSpPr>
        <p:spPr>
          <a:xfrm>
            <a:off x="4043073" y="2702309"/>
            <a:ext cx="1456432" cy="701036"/>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Academic</a:t>
            </a:r>
          </a:p>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Self-Efficacy</a:t>
            </a:r>
          </a:p>
        </p:txBody>
      </p:sp>
      <p:sp>
        <p:nvSpPr>
          <p:cNvPr id="248" name="Shape 248"/>
          <p:cNvSpPr/>
          <p:nvPr/>
        </p:nvSpPr>
        <p:spPr>
          <a:xfrm>
            <a:off x="5263010" y="5099798"/>
            <a:ext cx="1611373" cy="39623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Social Capital</a:t>
            </a:r>
          </a:p>
        </p:txBody>
      </p:sp>
      <p:sp>
        <p:nvSpPr>
          <p:cNvPr id="249" name="Shape 249"/>
          <p:cNvSpPr/>
          <p:nvPr/>
        </p:nvSpPr>
        <p:spPr>
          <a:xfrm>
            <a:off x="4386610" y="4026771"/>
            <a:ext cx="1213106" cy="701036"/>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dirty="0">
                <a:solidFill>
                  <a:srgbClr val="FFFFFF"/>
                </a:solidFill>
                <a:latin typeface="Proxima Nova"/>
                <a:ea typeface="Proxima Nova"/>
                <a:cs typeface="Proxima Nova"/>
                <a:sym typeface="Proxima Nova"/>
              </a:rPr>
              <a:t>Positive</a:t>
            </a:r>
          </a:p>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dirty="0">
                <a:solidFill>
                  <a:srgbClr val="FFFFFF"/>
                </a:solidFill>
                <a:latin typeface="Proxima Nova"/>
                <a:ea typeface="Proxima Nova"/>
                <a:cs typeface="Proxima Nova"/>
                <a:sym typeface="Proxima Nova"/>
              </a:rPr>
              <a:t>Identity</a:t>
            </a:r>
          </a:p>
        </p:txBody>
      </p:sp>
      <p:sp>
        <p:nvSpPr>
          <p:cNvPr id="250" name="Shape 250"/>
          <p:cNvSpPr/>
          <p:nvPr/>
        </p:nvSpPr>
        <p:spPr>
          <a:xfrm>
            <a:off x="6637979" y="3935128"/>
            <a:ext cx="1568954" cy="701036"/>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Self-</a:t>
            </a:r>
          </a:p>
          <a:p>
            <a:pPr marL="0" marR="0" lvl="0" indent="0" algn="l" rtl="0">
              <a:lnSpc>
                <a:spcPct val="100000"/>
              </a:lnSpc>
              <a:spcBef>
                <a:spcPts val="0"/>
              </a:spcBef>
              <a:spcAft>
                <a:spcPts val="0"/>
              </a:spcAft>
              <a:buClr>
                <a:srgbClr val="FFFFFF"/>
              </a:buClr>
              <a:buSzPct val="25000"/>
              <a:buFont typeface="Proxima Nova"/>
              <a:buNone/>
            </a:pPr>
            <a:r>
              <a:rPr lang="en-US" sz="2000" b="0" i="0" u="none" strike="noStrike" cap="none">
                <a:solidFill>
                  <a:srgbClr val="FFFFFF"/>
                </a:solidFill>
                <a:latin typeface="Proxima Nova"/>
                <a:ea typeface="Proxima Nova"/>
                <a:cs typeface="Proxima Nova"/>
                <a:sym typeface="Proxima Nova"/>
              </a:rPr>
              <a:t>Management</a:t>
            </a:r>
          </a:p>
        </p:txBody>
      </p:sp>
      <p:grpSp>
        <p:nvGrpSpPr>
          <p:cNvPr id="251" name="Shape 251"/>
          <p:cNvGrpSpPr/>
          <p:nvPr/>
        </p:nvGrpSpPr>
        <p:grpSpPr>
          <a:xfrm>
            <a:off x="118252" y="1530703"/>
            <a:ext cx="2394590" cy="4612811"/>
            <a:chOff x="-3440" y="0"/>
            <a:chExt cx="2394588" cy="4612809"/>
          </a:xfrm>
        </p:grpSpPr>
        <p:sp>
          <p:nvSpPr>
            <p:cNvPr id="252" name="Shape 252"/>
            <p:cNvSpPr/>
            <p:nvPr/>
          </p:nvSpPr>
          <p:spPr>
            <a:xfrm>
              <a:off x="-1" y="0"/>
              <a:ext cx="2387713" cy="4612809"/>
            </a:xfrm>
            <a:prstGeom prst="roundRect">
              <a:avLst>
                <a:gd name="adj" fmla="val 16435"/>
              </a:avLst>
            </a:prstGeom>
            <a:noFill/>
            <a:ln w="38100" cap="flat" cmpd="sng">
              <a:solidFill>
                <a:srgbClr val="4D67FF"/>
              </a:solidFill>
              <a:prstDash val="solid"/>
              <a:round/>
              <a:headEnd type="none" w="med" len="med"/>
              <a:tailEnd type="none" w="med" len="med"/>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53" name="Shape 253"/>
            <p:cNvSpPr/>
            <p:nvPr/>
          </p:nvSpPr>
          <p:spPr>
            <a:xfrm>
              <a:off x="-3440" y="222335"/>
              <a:ext cx="2394588" cy="4168137"/>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AA140"/>
                </a:buClr>
                <a:buSzPct val="25000"/>
                <a:buFont typeface="Proxima Nova"/>
                <a:buNone/>
              </a:pPr>
              <a:r>
                <a:rPr lang="en-US" sz="2400" b="1" i="0" u="none" strike="noStrike" cap="none">
                  <a:solidFill>
                    <a:srgbClr val="FAA140"/>
                  </a:solidFill>
                  <a:latin typeface="Proxima Nova"/>
                  <a:ea typeface="Proxima Nova"/>
                  <a:cs typeface="Proxima Nova"/>
                  <a:sym typeface="Proxima Nova"/>
                </a:rPr>
                <a:t>Practices</a:t>
              </a:r>
            </a:p>
            <a:p>
              <a:pPr marL="0" marR="0" lvl="0" indent="0" algn="ctr" rtl="0">
                <a:lnSpc>
                  <a:spcPct val="100000"/>
                </a:lnSpc>
                <a:spcBef>
                  <a:spcPts val="0"/>
                </a:spcBef>
                <a:spcAft>
                  <a:spcPts val="0"/>
                </a:spcAft>
                <a:buClr>
                  <a:srgbClr val="000000"/>
                </a:buClr>
                <a:buSzPct val="25000"/>
                <a:buFont typeface="Proxima Nova"/>
                <a:buNone/>
              </a:pPr>
              <a:r>
                <a:rPr lang="en-US" sz="1600" b="1" i="0" u="none" strike="noStrike" cap="none">
                  <a:solidFill>
                    <a:srgbClr val="000000"/>
                  </a:solidFill>
                  <a:latin typeface="Proxima Nova"/>
                  <a:ea typeface="Proxima Nova"/>
                  <a:cs typeface="Proxima Nova"/>
                  <a:sym typeface="Proxima Nova"/>
                </a:rPr>
                <a:t>Youth Engagement</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 relationships (staff &amp; peer) </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Youth interest &amp; experience</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High expectations</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Youth decision-making</a:t>
              </a:r>
            </a:p>
            <a:p>
              <a:pPr marL="0" marR="0" lvl="0" indent="0" algn="ctr" rtl="0">
                <a:lnSpc>
                  <a:spcPct val="100000"/>
                </a:lnSpc>
                <a:spcBef>
                  <a:spcPts val="0"/>
                </a:spcBef>
                <a:spcAft>
                  <a:spcPts val="0"/>
                </a:spcAft>
                <a:buClr>
                  <a:srgbClr val="000000"/>
                </a:buClr>
                <a:buSzPct val="25000"/>
                <a:buFont typeface="Proxima Nova"/>
                <a:buNone/>
              </a:pPr>
              <a:r>
                <a:rPr lang="en-US" sz="1600" b="1" i="0" u="none" strike="noStrike" cap="none">
                  <a:solidFill>
                    <a:srgbClr val="000000"/>
                  </a:solidFill>
                  <a:latin typeface="Proxima Nova"/>
                  <a:ea typeface="Proxima Nova"/>
                  <a:cs typeface="Proxima Nova"/>
                  <a:sym typeface="Proxima Nova"/>
                </a:rPr>
                <a:t>Peer Engagement</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Group process</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Support risk-taking</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Ongoing reflection</a:t>
              </a:r>
            </a:p>
            <a:p>
              <a:pPr marL="0" marR="0" lvl="0" indent="0" algn="ctr" rtl="0">
                <a:lnSpc>
                  <a:spcPct val="100000"/>
                </a:lnSpc>
                <a:spcBef>
                  <a:spcPts val="0"/>
                </a:spcBef>
                <a:spcAft>
                  <a:spcPts val="0"/>
                </a:spcAft>
                <a:buClr>
                  <a:srgbClr val="000000"/>
                </a:buClr>
                <a:buSzPct val="25000"/>
                <a:buFont typeface="Proxima Nova"/>
                <a:buNone/>
              </a:pPr>
              <a:r>
                <a:rPr lang="en-US" sz="1600" b="1" i="0" u="none" strike="noStrike" cap="none">
                  <a:solidFill>
                    <a:srgbClr val="000000"/>
                  </a:solidFill>
                  <a:latin typeface="Proxima Nova"/>
                  <a:ea typeface="Proxima Nova"/>
                  <a:cs typeface="Proxima Nova"/>
                  <a:sym typeface="Proxima Nova"/>
                </a:rPr>
                <a:t>Goal Management</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Youth set and manage individual &amp; group goals</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Growth mindset</a:t>
              </a:r>
            </a:p>
            <a:p>
              <a:pPr marL="0" marR="0" lvl="0" indent="0" algn="ctr" rtl="0">
                <a:lnSpc>
                  <a:spcPct val="100000"/>
                </a:lnSpc>
                <a:spcBef>
                  <a:spcPts val="0"/>
                </a:spcBef>
                <a:spcAft>
                  <a:spcPts val="0"/>
                </a:spcAft>
                <a:buClr>
                  <a:srgbClr val="000000"/>
                </a:buClr>
                <a:buSzPct val="25000"/>
                <a:buFont typeface="Proxima Nova"/>
                <a:buNone/>
              </a:pPr>
              <a:r>
                <a:rPr lang="en-US" sz="1600" b="1" i="0" u="none" strike="noStrike" cap="none">
                  <a:solidFill>
                    <a:srgbClr val="000000"/>
                  </a:solidFill>
                  <a:latin typeface="Proxima Nova"/>
                  <a:ea typeface="Proxima Nova"/>
                  <a:cs typeface="Proxima Nova"/>
                  <a:sym typeface="Proxima Nova"/>
                </a:rPr>
                <a:t>Staff Engagement</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PYD practices to promote staff development</a:t>
              </a:r>
            </a:p>
            <a:p>
              <a:pPr marL="0" marR="0" lvl="0" indent="0" algn="ctr" rtl="0">
                <a:lnSpc>
                  <a:spcPct val="100000"/>
                </a:lnSpc>
                <a:spcBef>
                  <a:spcPts val="0"/>
                </a:spcBef>
                <a:spcAft>
                  <a:spcPts val="0"/>
                </a:spcAft>
                <a:buClr>
                  <a:srgbClr val="000000"/>
                </a:buClr>
                <a:buSzPct val="25000"/>
                <a:buFont typeface="Proxima Nova"/>
                <a:buNone/>
              </a:pPr>
              <a:r>
                <a:rPr lang="en-US" sz="1300" b="0" i="0" u="none" strike="noStrike" cap="none">
                  <a:solidFill>
                    <a:srgbClr val="000000"/>
                  </a:solidFill>
                  <a:latin typeface="Proxima Nova"/>
                  <a:ea typeface="Proxima Nova"/>
                  <a:cs typeface="Proxima Nova"/>
                  <a:sym typeface="Proxima Nova"/>
                </a:rPr>
                <a:t>Community of learners</a:t>
              </a:r>
            </a:p>
          </p:txBody>
        </p:sp>
      </p:grpSp>
      <p:sp>
        <p:nvSpPr>
          <p:cNvPr id="254" name="Shape 254"/>
          <p:cNvSpPr/>
          <p:nvPr/>
        </p:nvSpPr>
        <p:spPr>
          <a:xfrm>
            <a:off x="9150429" y="3499287"/>
            <a:ext cx="370822" cy="370822"/>
          </a:xfrm>
          <a:prstGeom prst="ellipse">
            <a:avLst/>
          </a:prstGeom>
          <a:solidFill>
            <a:srgbClr val="FFFFFF"/>
          </a:solidFill>
          <a:ln w="38100" cap="flat" cmpd="sng">
            <a:solidFill>
              <a:srgbClr val="4D67FF"/>
            </a:solidFill>
            <a:prstDash val="solid"/>
            <a:round/>
            <a:headEnd type="none" w="med" len="med"/>
            <a:tailEnd type="none" w="med" len="med"/>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cxnSp>
        <p:nvCxnSpPr>
          <p:cNvPr id="255" name="Shape 255"/>
          <p:cNvCxnSpPr/>
          <p:nvPr/>
        </p:nvCxnSpPr>
        <p:spPr>
          <a:xfrm>
            <a:off x="2509400" y="3689798"/>
            <a:ext cx="784494" cy="0"/>
          </a:xfrm>
          <a:prstGeom prst="straightConnector1">
            <a:avLst/>
          </a:prstGeom>
          <a:noFill/>
          <a:ln w="38100" cap="flat" cmpd="sng">
            <a:solidFill>
              <a:srgbClr val="4D67FF"/>
            </a:solidFill>
            <a:prstDash val="solid"/>
            <a:round/>
            <a:headEnd type="none" w="med" len="med"/>
            <a:tailEnd type="none" w="med" len="med"/>
          </a:ln>
        </p:spPr>
      </p:cxnSp>
      <p:grpSp>
        <p:nvGrpSpPr>
          <p:cNvPr id="256" name="Shape 256"/>
          <p:cNvGrpSpPr/>
          <p:nvPr/>
        </p:nvGrpSpPr>
        <p:grpSpPr>
          <a:xfrm>
            <a:off x="9558182" y="1484442"/>
            <a:ext cx="2389982" cy="4612809"/>
            <a:chOff x="0" y="82464"/>
            <a:chExt cx="2389981" cy="4612807"/>
          </a:xfrm>
        </p:grpSpPr>
        <p:sp>
          <p:nvSpPr>
            <p:cNvPr id="257" name="Shape 257"/>
            <p:cNvSpPr/>
            <p:nvPr/>
          </p:nvSpPr>
          <p:spPr>
            <a:xfrm>
              <a:off x="0" y="82464"/>
              <a:ext cx="2389980" cy="4612807"/>
            </a:xfrm>
            <a:prstGeom prst="roundRect">
              <a:avLst>
                <a:gd name="adj" fmla="val 16435"/>
              </a:avLst>
            </a:prstGeom>
            <a:noFill/>
            <a:ln w="38100" cap="flat" cmpd="sng">
              <a:solidFill>
                <a:srgbClr val="4D67FF"/>
              </a:solidFill>
              <a:prstDash val="solid"/>
              <a:round/>
              <a:headEnd type="none" w="med" len="med"/>
              <a:tailEnd type="none" w="med" len="med"/>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58" name="Shape 258"/>
            <p:cNvSpPr/>
            <p:nvPr/>
          </p:nvSpPr>
          <p:spPr>
            <a:xfrm>
              <a:off x="115045" y="260350"/>
              <a:ext cx="2274935" cy="425703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FAA140"/>
                </a:buClr>
                <a:buSzPct val="25000"/>
                <a:buFont typeface="Proxima Nova"/>
                <a:buNone/>
              </a:pPr>
              <a:r>
                <a:rPr lang="en-US" sz="2600" b="1" i="0" u="none" strike="noStrike" cap="none" dirty="0">
                  <a:solidFill>
                    <a:srgbClr val="FAA140"/>
                  </a:solidFill>
                  <a:latin typeface="Proxima Nova"/>
                  <a:ea typeface="Proxima Nova"/>
                  <a:cs typeface="Proxima Nova"/>
                  <a:sym typeface="Proxima Nova"/>
                </a:rPr>
                <a:t>Long-term Outcomes</a:t>
              </a:r>
            </a:p>
            <a:p>
              <a:pPr marL="0" marR="0" lvl="0" indent="0" algn="ctr" rtl="0">
                <a:lnSpc>
                  <a:spcPct val="100000"/>
                </a:lnSpc>
                <a:spcBef>
                  <a:spcPts val="0"/>
                </a:spcBef>
                <a:spcAft>
                  <a:spcPts val="0"/>
                </a:spcAft>
                <a:buClr>
                  <a:srgbClr val="000000"/>
                </a:buClr>
                <a:buSzPct val="25000"/>
                <a:buFont typeface="Proxima Nova"/>
                <a:buNone/>
              </a:pPr>
              <a:r>
                <a:rPr lang="en-US" sz="1800" b="1" i="0" u="none" strike="noStrike" cap="none" dirty="0">
                  <a:solidFill>
                    <a:srgbClr val="000000"/>
                  </a:solidFill>
                  <a:latin typeface="Proxima Nova"/>
                  <a:ea typeface="Proxima Nova"/>
                  <a:cs typeface="Proxima Nova"/>
                  <a:sym typeface="Proxima Nova"/>
                </a:rPr>
                <a:t>Thriving Youth</a:t>
              </a:r>
            </a:p>
            <a:p>
              <a:pPr marL="0" marR="0" lvl="0" indent="0" algn="ctr" rtl="0">
                <a:lnSpc>
                  <a:spcPct val="100000"/>
                </a:lnSpc>
                <a:spcBef>
                  <a:spcPts val="0"/>
                </a:spcBef>
                <a:spcAft>
                  <a:spcPts val="0"/>
                </a:spcAft>
                <a:buClr>
                  <a:srgbClr val="000000"/>
                </a:buClr>
                <a:buFont typeface="Proxima Nova"/>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Proxima Nova"/>
                <a:buNone/>
              </a:pPr>
              <a:r>
                <a:rPr lang="en-US" sz="1800" b="0" i="0" u="none" strike="noStrike" cap="none" dirty="0">
                  <a:solidFill>
                    <a:srgbClr val="000000"/>
                  </a:solidFill>
                  <a:latin typeface="Proxima Nova"/>
                  <a:ea typeface="Proxima Nova"/>
                  <a:cs typeface="Proxima Nova"/>
                  <a:sym typeface="Proxima Nova"/>
                </a:rPr>
                <a:t>Positive Behavior</a:t>
              </a:r>
            </a:p>
            <a:p>
              <a:pPr marL="0" marR="0" lvl="0" indent="0" algn="ctr" rtl="0">
                <a:lnSpc>
                  <a:spcPct val="100000"/>
                </a:lnSpc>
                <a:spcBef>
                  <a:spcPts val="0"/>
                </a:spcBef>
                <a:spcAft>
                  <a:spcPts val="0"/>
                </a:spcAft>
                <a:buClr>
                  <a:srgbClr val="000000"/>
                </a:buClr>
                <a:buFont typeface="Proxima Nova"/>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Proxima Nova"/>
                <a:buNone/>
              </a:pPr>
              <a:r>
                <a:rPr lang="en-US" sz="1800" b="0" i="0" u="none" strike="noStrike" cap="none" dirty="0">
                  <a:solidFill>
                    <a:srgbClr val="000000"/>
                  </a:solidFill>
                  <a:latin typeface="Proxima Nova"/>
                  <a:ea typeface="Proxima Nova"/>
                  <a:cs typeface="Proxima Nova"/>
                  <a:sym typeface="Proxima Nova"/>
                </a:rPr>
                <a:t>Reduced Risk Behavior</a:t>
              </a:r>
            </a:p>
            <a:p>
              <a:pPr marL="0" marR="0" lvl="0" indent="0" algn="ctr" rtl="0">
                <a:lnSpc>
                  <a:spcPct val="100000"/>
                </a:lnSpc>
                <a:spcBef>
                  <a:spcPts val="0"/>
                </a:spcBef>
                <a:spcAft>
                  <a:spcPts val="0"/>
                </a:spcAft>
                <a:buClr>
                  <a:srgbClr val="000000"/>
                </a:buClr>
                <a:buFont typeface="Proxima Nova"/>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Proxima Nova"/>
                <a:buNone/>
              </a:pPr>
              <a:r>
                <a:rPr lang="en-US" sz="1800" b="0" i="0" u="none" strike="noStrike" cap="none" dirty="0">
                  <a:solidFill>
                    <a:srgbClr val="000000"/>
                  </a:solidFill>
                  <a:latin typeface="Proxima Nova"/>
                  <a:ea typeface="Proxima Nova"/>
                  <a:cs typeface="Proxima Nova"/>
                  <a:sym typeface="Proxima Nova"/>
                </a:rPr>
                <a:t>Academic Performance/ College Readiness</a:t>
              </a:r>
            </a:p>
            <a:p>
              <a:pPr marL="0" marR="0" lvl="0" indent="0" algn="ctr" rtl="0">
                <a:lnSpc>
                  <a:spcPct val="100000"/>
                </a:lnSpc>
                <a:spcBef>
                  <a:spcPts val="0"/>
                </a:spcBef>
                <a:spcAft>
                  <a:spcPts val="0"/>
                </a:spcAft>
                <a:buClr>
                  <a:srgbClr val="000000"/>
                </a:buClr>
                <a:buFont typeface="Proxima Nova"/>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ct val="25000"/>
                <a:buFont typeface="Proxima Nova"/>
                <a:buNone/>
              </a:pPr>
              <a:r>
                <a:rPr lang="en-US" sz="1800" b="0" i="0" u="none" strike="noStrike" cap="none" dirty="0">
                  <a:solidFill>
                    <a:srgbClr val="000000"/>
                  </a:solidFill>
                  <a:latin typeface="Proxima Nova"/>
                  <a:ea typeface="Proxima Nova"/>
                  <a:cs typeface="Proxima Nova"/>
                  <a:sym typeface="Proxima Nova"/>
                </a:rPr>
                <a:t>Workforce Readiness</a:t>
              </a:r>
            </a:p>
          </p:txBody>
        </p:sp>
      </p:grpSp>
      <p:sp>
        <p:nvSpPr>
          <p:cNvPr id="259" name="Shape 259"/>
          <p:cNvSpPr/>
          <p:nvPr/>
        </p:nvSpPr>
        <p:spPr>
          <a:xfrm>
            <a:off x="3111791" y="3499287"/>
            <a:ext cx="370822" cy="370822"/>
          </a:xfrm>
          <a:prstGeom prst="ellipse">
            <a:avLst/>
          </a:prstGeom>
          <a:solidFill>
            <a:srgbClr val="FFFFFF"/>
          </a:solidFill>
          <a:ln w="38100" cap="flat" cmpd="sng">
            <a:solidFill>
              <a:srgbClr val="4D67FF"/>
            </a:solidFill>
            <a:prstDash val="solid"/>
            <a:round/>
            <a:headEnd type="none" w="med" len="med"/>
            <a:tailEnd type="none" w="med" len="med"/>
          </a:ln>
        </p:spPr>
        <p:txBody>
          <a:bodyPr lIns="45700" tIns="45700" rIns="45700" bIns="45700" anchor="ctr" anchorCtr="0">
            <a:noAutofit/>
          </a:bodyPr>
          <a:lstStyle/>
          <a:p>
            <a:pPr marL="0" marR="0" lvl="0" indent="0" algn="l" rtl="0">
              <a:lnSpc>
                <a:spcPct val="100000"/>
              </a:lnSpc>
              <a:spcBef>
                <a:spcPts val="0"/>
              </a:spcBef>
              <a:spcAft>
                <a:spcPts val="0"/>
              </a:spcAft>
              <a:buClr>
                <a:srgbClr val="000000"/>
              </a:buClr>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260" name="Shape 260"/>
          <p:cNvSpPr txBox="1">
            <a:spLocks noGrp="1"/>
          </p:cNvSpPr>
          <p:nvPr>
            <p:ph type="title"/>
          </p:nvPr>
        </p:nvSpPr>
        <p:spPr>
          <a:xfrm>
            <a:off x="206469" y="0"/>
            <a:ext cx="11741691" cy="715012"/>
          </a:xfrm>
          <a:prstGeom prst="rect">
            <a:avLst/>
          </a:prstGeom>
          <a:noFill/>
          <a:ln>
            <a:noFill/>
          </a:ln>
        </p:spPr>
        <p:txBody>
          <a:bodyPr lIns="45700" tIns="45700" rIns="45700" bIns="45700" anchor="ctr" anchorCtr="0">
            <a:noAutofit/>
          </a:bodyPr>
          <a:lstStyle/>
          <a:p>
            <a:pPr marL="0" marR="0" lvl="0" indent="0" algn="ctr" rtl="0">
              <a:lnSpc>
                <a:spcPct val="90000"/>
              </a:lnSpc>
              <a:spcBef>
                <a:spcPts val="0"/>
              </a:spcBef>
              <a:spcAft>
                <a:spcPts val="0"/>
              </a:spcAft>
              <a:buClr>
                <a:srgbClr val="4D67FF"/>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Discuss </a:t>
            </a:r>
            <a:r>
              <a:rPr lang="en-US" sz="3500" b="1" i="0" u="none" strike="noStrike" cap="none" dirty="0">
                <a:solidFill>
                  <a:srgbClr val="00939F"/>
                </a:solidFill>
                <a:latin typeface="Proxima Nova"/>
                <a:ea typeface="Proxima Nova"/>
                <a:cs typeface="Proxima Nova"/>
                <a:sym typeface="Proxima Nova"/>
              </a:rPr>
              <a:t>Youth Development Practices Driving SEL</a:t>
            </a:r>
          </a:p>
        </p:txBody>
      </p:sp>
      <p:sp>
        <p:nvSpPr>
          <p:cNvPr id="261" name="Shape 261"/>
          <p:cNvSpPr/>
          <p:nvPr/>
        </p:nvSpPr>
        <p:spPr>
          <a:xfrm>
            <a:off x="1705709" y="952173"/>
            <a:ext cx="7687382" cy="459737"/>
          </a:xfrm>
          <a:prstGeom prst="rect">
            <a:avLst/>
          </a:prstGeom>
          <a:noFill/>
          <a:ln>
            <a:noFill/>
          </a:ln>
        </p:spPr>
        <p:txBody>
          <a:bodyPr lIns="45700" tIns="45700" rIns="45700" bIns="45700" anchor="t" anchorCtr="0">
            <a:noAutofit/>
          </a:bodyPr>
          <a:lstStyle/>
          <a:p>
            <a:pPr marL="0" marR="0" lvl="0" indent="0" algn="ctr" rtl="0">
              <a:lnSpc>
                <a:spcPct val="100000"/>
              </a:lnSpc>
              <a:spcBef>
                <a:spcPts val="0"/>
              </a:spcBef>
              <a:spcAft>
                <a:spcPts val="0"/>
              </a:spcAft>
              <a:buClr>
                <a:srgbClr val="FAA140"/>
              </a:buClr>
              <a:buSzPct val="25000"/>
              <a:buFont typeface="Proxima Nova"/>
              <a:buNone/>
            </a:pPr>
            <a:r>
              <a:rPr lang="en-US" sz="2400" b="1" i="0" u="none" strike="noStrike" cap="none">
                <a:solidFill>
                  <a:srgbClr val="FAA140"/>
                </a:solidFill>
                <a:latin typeface="Proxima Nova"/>
                <a:ea typeface="Proxima Nova"/>
                <a:cs typeface="Proxima Nova"/>
                <a:sym typeface="Proxima Nova"/>
              </a:rPr>
              <a:t>Short-Term Social-Emotional Learning Outcomes</a:t>
            </a:r>
          </a:p>
        </p:txBody>
      </p:sp>
    </p:spTree>
    <p:extLst>
      <p:ext uri="{BB962C8B-B14F-4D97-AF65-F5344CB8AC3E}">
        <p14:creationId xmlns:p14="http://schemas.microsoft.com/office/powerpoint/2010/main" val="17394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fade">
                                      <p:cBhvr>
                                        <p:cTn id="23" dur="500"/>
                                        <p:tgtEl>
                                          <p:spTgt spid="2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5"/>
                                        </p:tgtEl>
                                        <p:attrNameLst>
                                          <p:attrName>style.visibility</p:attrName>
                                        </p:attrNameLst>
                                      </p:cBhvr>
                                      <p:to>
                                        <p:strVal val="visible"/>
                                      </p:to>
                                    </p:set>
                                    <p:animEffect transition="in" filter="fade">
                                      <p:cBhvr>
                                        <p:cTn id="28" dur="500"/>
                                        <p:tgtEl>
                                          <p:spTgt spid="2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1"/>
                                        </p:tgtEl>
                                        <p:attrNameLst>
                                          <p:attrName>style.visibility</p:attrName>
                                        </p:attrNameLst>
                                      </p:cBhvr>
                                      <p:to>
                                        <p:strVal val="visible"/>
                                      </p:to>
                                    </p:set>
                                    <p:animEffect transition="in" filter="fade">
                                      <p:cBhvr>
                                        <p:cTn id="33"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239623" y="1473936"/>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dirty="0">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Social </a:t>
                      </a:r>
                      <a:r>
                        <a:rPr lang="en-US" sz="1600" u="none" strike="noStrike" cap="none" dirty="0">
                          <a:solidFill>
                            <a:schemeClr val="tx1"/>
                          </a:solidFill>
                          <a:effectLst/>
                        </a:rPr>
                        <a:t>Emotional Learning (SEL) </a:t>
                      </a:r>
                      <a:r>
                        <a:rPr lang="en-US" sz="1600" u="none" strike="noStrike" cap="none" dirty="0" smtClean="0">
                          <a:solidFill>
                            <a:schemeClr val="tx1"/>
                          </a:solidFill>
                          <a:effectLst/>
                        </a:rPr>
                        <a:t>outcomes and</a:t>
                      </a:r>
                      <a:r>
                        <a:rPr lang="en-US" sz="1600" u="none" strike="noStrike" cap="none" baseline="0" dirty="0" smtClean="0">
                          <a:solidFill>
                            <a:schemeClr val="tx1"/>
                          </a:solidFill>
                          <a:effectLst/>
                        </a:rPr>
                        <a:t> positive youth development practices</a:t>
                      </a:r>
                      <a:endParaRPr lang="en-US" sz="1600" u="none" strike="noStrike" cap="none" dirty="0">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In-Person</a:t>
                      </a:r>
                      <a:endParaRPr lang="en-US" sz="1600" u="none" strike="noStrike" cap="none" dirty="0">
                        <a:solidFill>
                          <a:schemeClr val="tx1"/>
                        </a:solidFill>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May 2017</a:t>
                      </a:r>
                      <a:endParaRPr lang="en-US" sz="1600" u="none" strike="noStrike" cap="none" dirty="0">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Creating research-based</a:t>
                      </a:r>
                      <a:r>
                        <a:rPr lang="en-US" sz="1600" u="none" strike="noStrike" cap="none" baseline="0" dirty="0" smtClean="0">
                          <a:solidFill>
                            <a:srgbClr val="00B050"/>
                          </a:solidFill>
                          <a:effectLst>
                            <a:glow rad="63500">
                              <a:schemeClr val="accent6">
                                <a:satMod val="175000"/>
                                <a:alpha val="40000"/>
                              </a:schemeClr>
                            </a:glow>
                          </a:effectLst>
                        </a:rPr>
                        <a:t> </a:t>
                      </a:r>
                      <a:r>
                        <a:rPr lang="en-US" sz="1600" u="none" strike="noStrike" cap="none" dirty="0" smtClean="0">
                          <a:solidFill>
                            <a:srgbClr val="00B050"/>
                          </a:solidFill>
                          <a:effectLst>
                            <a:glow rad="63500">
                              <a:schemeClr val="accent6">
                                <a:satMod val="175000"/>
                                <a:alpha val="40000"/>
                              </a:schemeClr>
                            </a:glow>
                          </a:effectLst>
                        </a:rPr>
                        <a:t>logic models </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1:1</a:t>
                      </a:r>
                      <a:r>
                        <a:rPr lang="en-US" sz="1600" u="none" strike="noStrike" cap="none" baseline="0" dirty="0" smtClean="0">
                          <a:solidFill>
                            <a:srgbClr val="00B050"/>
                          </a:solidFill>
                          <a:effectLst>
                            <a:glow rad="63500">
                              <a:schemeClr val="accent6">
                                <a:satMod val="175000"/>
                                <a:alpha val="40000"/>
                              </a:schemeClr>
                            </a:glow>
                          </a:effectLst>
                        </a:rPr>
                        <a:t> Support</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00B050"/>
                          </a:solidFill>
                          <a:effectLst>
                            <a:glow rad="63500">
                              <a:schemeClr val="accent6">
                                <a:satMod val="175000"/>
                                <a:alpha val="40000"/>
                              </a:schemeClr>
                            </a:glow>
                          </a:effectLst>
                        </a:rPr>
                        <a:t>June –July 2017</a:t>
                      </a:r>
                      <a:endParaRPr lang="en-US" sz="1600" u="none" strike="noStrike" cap="none" dirty="0">
                        <a:solidFill>
                          <a:srgbClr val="00B050"/>
                        </a:solidFill>
                        <a:effectLst>
                          <a:glow rad="63500">
                            <a:schemeClr val="accent6">
                              <a:satMod val="175000"/>
                              <a:alpha val="40000"/>
                            </a:schemeClr>
                          </a:glow>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a:t>
                      </a:r>
                      <a:r>
                        <a:rPr lang="en-US" sz="1600" u="none" strike="noStrike" cap="none" baseline="0" dirty="0" smtClean="0"/>
                        <a:t> Your Study with Youth Development Impact Learning System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Webinar</a:t>
                      </a:r>
                      <a:endParaRPr lang="en-US" sz="1600" u="none" strike="noStrike" cap="none" dirty="0"/>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August</a:t>
                      </a:r>
                      <a:r>
                        <a:rPr lang="en-US" sz="1600" u="none" strike="noStrike" cap="none" baseline="0" dirty="0" smtClean="0"/>
                        <a:t> </a:t>
                      </a:r>
                      <a:r>
                        <a:rPr lang="en-US" sz="1600" u="none" strike="noStrike" cap="none" dirty="0" smtClean="0"/>
                        <a:t>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Setting up the</a:t>
                      </a:r>
                      <a:r>
                        <a:rPr lang="en-US" sz="1600" u="none" strike="noStrike" cap="none" baseline="0" dirty="0" smtClean="0"/>
                        <a:t> </a:t>
                      </a:r>
                      <a:r>
                        <a:rPr lang="en-US" sz="1600" u="none" strike="noStrike" cap="none" baseline="0" dirty="0" err="1" smtClean="0"/>
                        <a:t>YDiLS</a:t>
                      </a:r>
                      <a:endParaRPr lang="en-US" sz="1600" u="none" strike="noStrike" cap="none" dirty="0"/>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1:1 support</a:t>
                      </a:r>
                      <a:endParaRPr lang="en-US" sz="1600" u="none" strike="noStrike" cap="none" dirty="0"/>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Sept</a:t>
                      </a:r>
                      <a:r>
                        <a:rPr lang="en-US" sz="1600" u="none" strike="noStrike" cap="none" baseline="0" dirty="0" smtClean="0"/>
                        <a:t>ember 2017</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Pre-Data </a:t>
                      </a:r>
                      <a:r>
                        <a:rPr lang="en-US" sz="1600" u="none" strike="noStrike" cap="none" dirty="0"/>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October </a:t>
                      </a:r>
                      <a:r>
                        <a:rPr lang="en-US" sz="1600" u="none" strike="noStrike" cap="none" dirty="0"/>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 </a:t>
                      </a:r>
                      <a:r>
                        <a:rPr lang="en-US" sz="1600" u="none" strike="noStrike" cap="none" dirty="0"/>
                        <a:t>your Post </a:t>
                      </a:r>
                      <a:r>
                        <a:rPr lang="en-US" sz="1600" u="none" strike="noStrike" cap="none" dirty="0" err="1"/>
                        <a:t>YDiLS</a:t>
                      </a:r>
                      <a:r>
                        <a:rPr lang="en-US" sz="1600" u="none" strike="noStrike" cap="none" dirty="0"/>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May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0932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239623" y="1473936"/>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dirty="0">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Social </a:t>
                      </a:r>
                      <a:r>
                        <a:rPr lang="en-US" sz="1600" u="none" strike="noStrike" cap="none" dirty="0">
                          <a:solidFill>
                            <a:schemeClr val="tx1"/>
                          </a:solidFill>
                          <a:effectLst/>
                        </a:rPr>
                        <a:t>Emotional Learning (SEL) </a:t>
                      </a:r>
                      <a:r>
                        <a:rPr lang="en-US" sz="1600" u="none" strike="noStrike" cap="none" dirty="0" smtClean="0">
                          <a:solidFill>
                            <a:schemeClr val="tx1"/>
                          </a:solidFill>
                          <a:effectLst/>
                        </a:rPr>
                        <a:t>outcomes and</a:t>
                      </a:r>
                      <a:r>
                        <a:rPr lang="en-US" sz="1600" u="none" strike="noStrike" cap="none" baseline="0" dirty="0" smtClean="0">
                          <a:solidFill>
                            <a:schemeClr val="tx1"/>
                          </a:solidFill>
                          <a:effectLst/>
                        </a:rPr>
                        <a:t> positive youth development practices</a:t>
                      </a:r>
                      <a:endParaRPr lang="en-US" sz="1600" u="none" strike="noStrike" cap="none" dirty="0">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In-Person</a:t>
                      </a:r>
                      <a:endParaRPr lang="en-US" sz="1600" u="none" strike="noStrike" cap="none" dirty="0">
                        <a:solidFill>
                          <a:schemeClr val="tx1"/>
                        </a:solidFill>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May 2017</a:t>
                      </a:r>
                      <a:endParaRPr lang="en-US" sz="1600" u="none" strike="noStrike" cap="none" dirty="0">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Creating research-based</a:t>
                      </a:r>
                      <a:r>
                        <a:rPr lang="en-US" sz="1600" u="none" strike="noStrike" cap="none" baseline="0" dirty="0" smtClean="0">
                          <a:solidFill>
                            <a:schemeClr val="tx1"/>
                          </a:solidFill>
                          <a:effectLst/>
                        </a:rPr>
                        <a:t> </a:t>
                      </a:r>
                      <a:r>
                        <a:rPr lang="en-US" sz="1600" u="none" strike="noStrike" cap="none" dirty="0" smtClean="0">
                          <a:solidFill>
                            <a:schemeClr val="tx1"/>
                          </a:solidFill>
                          <a:effectLst/>
                        </a:rPr>
                        <a:t>logic models </a:t>
                      </a:r>
                      <a:endParaRPr lang="en-US" sz="1600" u="none" strike="noStrike" cap="none" dirty="0">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1:1</a:t>
                      </a:r>
                      <a:r>
                        <a:rPr lang="en-US" sz="1600" u="none" strike="noStrike" cap="none" baseline="0" dirty="0" smtClean="0">
                          <a:solidFill>
                            <a:schemeClr val="tx1"/>
                          </a:solidFill>
                          <a:effectLst/>
                        </a:rPr>
                        <a:t> Support</a:t>
                      </a:r>
                      <a:endParaRPr lang="en-US" sz="1600" u="none" strike="noStrike" cap="none" dirty="0">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June –July 2017</a:t>
                      </a:r>
                      <a:endParaRPr lang="en-US" sz="1600" u="none" strike="noStrike" cap="none" dirty="0">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Launching</a:t>
                      </a:r>
                      <a:r>
                        <a:rPr lang="en-US" sz="1600" u="none" strike="noStrike" cap="none" baseline="0" dirty="0" smtClean="0">
                          <a:ln>
                            <a:solidFill>
                              <a:srgbClr val="92D050"/>
                            </a:solidFill>
                          </a:ln>
                          <a:effectLst>
                            <a:glow rad="63500">
                              <a:schemeClr val="accent6">
                                <a:satMod val="175000"/>
                                <a:alpha val="40000"/>
                              </a:schemeClr>
                            </a:glow>
                          </a:effectLst>
                        </a:rPr>
                        <a:t> Your Study with Youth Development Impact Learning System (</a:t>
                      </a:r>
                      <a:r>
                        <a:rPr lang="en-US" sz="1600" u="none" strike="noStrike" cap="none" baseline="0" dirty="0" err="1" smtClean="0">
                          <a:ln>
                            <a:solidFill>
                              <a:srgbClr val="92D050"/>
                            </a:solidFill>
                          </a:ln>
                          <a:effectLst>
                            <a:glow rad="63500">
                              <a:schemeClr val="accent6">
                                <a:satMod val="175000"/>
                                <a:alpha val="40000"/>
                              </a:schemeClr>
                            </a:glow>
                          </a:effectLst>
                        </a:rPr>
                        <a:t>YDiLS</a:t>
                      </a:r>
                      <a:r>
                        <a:rPr lang="en-US" sz="1600" u="none" strike="noStrike" cap="none" baseline="0" dirty="0" smtClean="0">
                          <a:ln>
                            <a:solidFill>
                              <a:srgbClr val="92D050"/>
                            </a:solidFill>
                          </a:ln>
                          <a:effectLst>
                            <a:glow rad="63500">
                              <a:schemeClr val="accent6">
                                <a:satMod val="175000"/>
                                <a:alpha val="40000"/>
                              </a:schemeClr>
                            </a:glow>
                          </a:effectLst>
                        </a:rPr>
                        <a:t>)</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Webinar</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August</a:t>
                      </a:r>
                      <a:r>
                        <a:rPr lang="en-US" sz="1600" u="none" strike="noStrike" cap="none" baseline="0" dirty="0" smtClean="0">
                          <a:ln>
                            <a:solidFill>
                              <a:srgbClr val="92D050"/>
                            </a:solidFill>
                          </a:ln>
                          <a:effectLst>
                            <a:glow rad="63500">
                              <a:schemeClr val="accent6">
                                <a:satMod val="175000"/>
                                <a:alpha val="40000"/>
                              </a:schemeClr>
                            </a:glow>
                          </a:effectLst>
                        </a:rPr>
                        <a:t> </a:t>
                      </a:r>
                      <a:r>
                        <a:rPr lang="en-US" sz="1600" u="none" strike="noStrike" cap="none" dirty="0" smtClean="0">
                          <a:ln>
                            <a:solidFill>
                              <a:srgbClr val="92D050"/>
                            </a:solidFill>
                          </a:ln>
                          <a:effectLst>
                            <a:glow rad="63500">
                              <a:schemeClr val="accent6">
                                <a:satMod val="175000"/>
                                <a:alpha val="40000"/>
                              </a:schemeClr>
                            </a:glow>
                          </a:effectLst>
                        </a:rPr>
                        <a:t>2017</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Setting up the</a:t>
                      </a:r>
                      <a:r>
                        <a:rPr lang="en-US" sz="1600" u="none" strike="noStrike" cap="none" baseline="0" dirty="0" smtClean="0">
                          <a:ln>
                            <a:solidFill>
                              <a:srgbClr val="92D050"/>
                            </a:solidFill>
                          </a:ln>
                          <a:effectLst>
                            <a:glow rad="63500">
                              <a:schemeClr val="accent6">
                                <a:satMod val="175000"/>
                                <a:alpha val="40000"/>
                              </a:schemeClr>
                            </a:glow>
                          </a:effectLst>
                        </a:rPr>
                        <a:t> </a:t>
                      </a:r>
                      <a:r>
                        <a:rPr lang="en-US" sz="1600" u="none" strike="noStrike" cap="none" baseline="0" dirty="0" err="1" smtClean="0">
                          <a:ln>
                            <a:solidFill>
                              <a:srgbClr val="92D050"/>
                            </a:solidFill>
                          </a:ln>
                          <a:effectLst>
                            <a:glow rad="63500">
                              <a:schemeClr val="accent6">
                                <a:satMod val="175000"/>
                                <a:alpha val="40000"/>
                              </a:schemeClr>
                            </a:glow>
                          </a:effectLst>
                        </a:rPr>
                        <a:t>YDiLS</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1:1 support</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Sept</a:t>
                      </a:r>
                      <a:r>
                        <a:rPr lang="en-US" sz="1600" u="none" strike="noStrike" cap="none" baseline="0" dirty="0" smtClean="0">
                          <a:ln>
                            <a:solidFill>
                              <a:srgbClr val="92D050"/>
                            </a:solidFill>
                          </a:ln>
                          <a:effectLst>
                            <a:glow rad="63500">
                              <a:schemeClr val="accent6">
                                <a:satMod val="175000"/>
                                <a:alpha val="40000"/>
                              </a:schemeClr>
                            </a:glow>
                          </a:effectLst>
                        </a:rPr>
                        <a:t>ember 2017</a:t>
                      </a:r>
                      <a:endParaRPr lang="en-US" sz="1600" u="none" strike="noStrike" cap="none" dirty="0">
                        <a:ln>
                          <a:solidFill>
                            <a:srgbClr val="92D050"/>
                          </a:solidFill>
                        </a:ln>
                        <a:effectLst>
                          <a:glow rad="63500">
                            <a:schemeClr val="accent6">
                              <a:satMod val="175000"/>
                              <a:alpha val="40000"/>
                            </a:schemeClr>
                          </a:glow>
                        </a:effectLst>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Pre-Data </a:t>
                      </a:r>
                      <a:r>
                        <a:rPr lang="en-US" sz="1600" u="none" strike="noStrike" cap="none" dirty="0"/>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t>October </a:t>
                      </a:r>
                      <a:r>
                        <a:rPr lang="en-US" sz="1600" u="none" strike="noStrike" cap="none" dirty="0"/>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 </a:t>
                      </a:r>
                      <a:r>
                        <a:rPr lang="en-US" sz="1600" u="none" strike="noStrike" cap="none" dirty="0"/>
                        <a:t>your Post </a:t>
                      </a:r>
                      <a:r>
                        <a:rPr lang="en-US" sz="1600" u="none" strike="noStrike" cap="none" dirty="0" err="1"/>
                        <a:t>YDiLS</a:t>
                      </a:r>
                      <a:r>
                        <a:rPr lang="en-US" sz="1600" u="none" strike="noStrike" cap="none" dirty="0"/>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May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439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sldNum" sz="quarter" idx="12"/>
          </p:nvPr>
        </p:nvSpPr>
        <p:spPr>
          <a:xfrm>
            <a:off x="11692588" y="6320728"/>
            <a:ext cx="258621" cy="26923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pic>
        <p:nvPicPr>
          <p:cNvPr id="321" name="image1.png"/>
          <p:cNvPicPr>
            <a:picLocks noChangeAspect="1"/>
          </p:cNvPicPr>
          <p:nvPr/>
        </p:nvPicPr>
        <p:blipFill>
          <a:blip r:embed="rId3">
            <a:extLst/>
          </a:blip>
          <a:stretch>
            <a:fillRect/>
          </a:stretch>
        </p:blipFill>
        <p:spPr>
          <a:xfrm>
            <a:off x="206470" y="6353178"/>
            <a:ext cx="1332691" cy="374821"/>
          </a:xfrm>
          <a:prstGeom prst="rect">
            <a:avLst/>
          </a:prstGeom>
          <a:ln w="12700">
            <a:miter lim="400000"/>
          </a:ln>
        </p:spPr>
      </p:pic>
      <p:sp>
        <p:nvSpPr>
          <p:cNvPr id="322" name="Shape 322"/>
          <p:cNvSpPr/>
          <p:nvPr/>
        </p:nvSpPr>
        <p:spPr>
          <a:xfrm>
            <a:off x="3299026" y="5481768"/>
            <a:ext cx="5464028" cy="673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defRPr sz="4400" b="1">
                <a:solidFill>
                  <a:srgbClr val="6DA0A3"/>
                </a:solidFill>
                <a:latin typeface="Proxima Nova Regular"/>
                <a:ea typeface="Proxima Nova Regular"/>
                <a:cs typeface="Proxima Nova Regular"/>
                <a:sym typeface="Proxima Nova Regular"/>
              </a:defRPr>
            </a:pPr>
            <a:r>
              <a:t>Pre-Survey Insights</a:t>
            </a:r>
          </a:p>
        </p:txBody>
      </p:sp>
      <p:pic>
        <p:nvPicPr>
          <p:cNvPr id="323" name="image9.png"/>
          <p:cNvPicPr>
            <a:picLocks noChangeAspect="1"/>
          </p:cNvPicPr>
          <p:nvPr/>
        </p:nvPicPr>
        <p:blipFill>
          <a:blip r:embed="rId4">
            <a:extLst/>
          </a:blip>
          <a:stretch>
            <a:fillRect/>
          </a:stretch>
        </p:blipFill>
        <p:spPr>
          <a:xfrm>
            <a:off x="2176309" y="1603673"/>
            <a:ext cx="1609707" cy="2950323"/>
          </a:xfrm>
          <a:prstGeom prst="rect">
            <a:avLst/>
          </a:prstGeom>
          <a:ln w="12700">
            <a:miter lim="400000"/>
          </a:ln>
        </p:spPr>
      </p:pic>
      <p:pic>
        <p:nvPicPr>
          <p:cNvPr id="324" name="image10.png"/>
          <p:cNvPicPr>
            <a:picLocks noChangeAspect="1"/>
          </p:cNvPicPr>
          <p:nvPr/>
        </p:nvPicPr>
        <p:blipFill>
          <a:blip r:embed="rId5">
            <a:extLst/>
          </a:blip>
          <a:stretch>
            <a:fillRect/>
          </a:stretch>
        </p:blipFill>
        <p:spPr>
          <a:xfrm>
            <a:off x="2120095" y="1190428"/>
            <a:ext cx="1667952" cy="3776813"/>
          </a:xfrm>
          <a:prstGeom prst="rect">
            <a:avLst/>
          </a:prstGeom>
          <a:ln w="12700">
            <a:miter lim="400000"/>
          </a:ln>
        </p:spPr>
      </p:pic>
      <p:pic>
        <p:nvPicPr>
          <p:cNvPr id="325" name="image11.png"/>
          <p:cNvPicPr>
            <a:picLocks noChangeAspect="1"/>
          </p:cNvPicPr>
          <p:nvPr/>
        </p:nvPicPr>
        <p:blipFill>
          <a:blip r:embed="rId6">
            <a:extLst/>
          </a:blip>
          <a:stretch>
            <a:fillRect/>
          </a:stretch>
        </p:blipFill>
        <p:spPr>
          <a:xfrm>
            <a:off x="2148041" y="1621448"/>
            <a:ext cx="1609707" cy="2950323"/>
          </a:xfrm>
          <a:prstGeom prst="rect">
            <a:avLst/>
          </a:prstGeom>
          <a:ln w="12700">
            <a:miter lim="400000"/>
          </a:ln>
        </p:spPr>
      </p:pic>
      <p:pic>
        <p:nvPicPr>
          <p:cNvPr id="326" name="image12.png"/>
          <p:cNvPicPr>
            <a:picLocks noChangeAspect="1"/>
          </p:cNvPicPr>
          <p:nvPr/>
        </p:nvPicPr>
        <p:blipFill>
          <a:blip r:embed="rId7">
            <a:extLst/>
          </a:blip>
          <a:stretch>
            <a:fillRect/>
          </a:stretch>
        </p:blipFill>
        <p:spPr>
          <a:xfrm>
            <a:off x="2170153" y="1639223"/>
            <a:ext cx="1609707" cy="2950323"/>
          </a:xfrm>
          <a:prstGeom prst="rect">
            <a:avLst/>
          </a:prstGeom>
          <a:ln w="12700">
            <a:miter lim="400000"/>
          </a:ln>
        </p:spPr>
      </p:pic>
      <p:pic>
        <p:nvPicPr>
          <p:cNvPr id="327" name="image13.png"/>
          <p:cNvPicPr>
            <a:picLocks noChangeAspect="1"/>
          </p:cNvPicPr>
          <p:nvPr/>
        </p:nvPicPr>
        <p:blipFill>
          <a:blip r:embed="rId8">
            <a:extLst/>
          </a:blip>
          <a:stretch>
            <a:fillRect/>
          </a:stretch>
        </p:blipFill>
        <p:spPr>
          <a:xfrm>
            <a:off x="4473145" y="796148"/>
            <a:ext cx="8029887" cy="4565369"/>
          </a:xfrm>
          <a:prstGeom prst="rect">
            <a:avLst/>
          </a:prstGeom>
          <a:ln w="12700">
            <a:miter lim="400000"/>
          </a:ln>
        </p:spPr>
      </p:pic>
      <p:pic>
        <p:nvPicPr>
          <p:cNvPr id="328" name="image14.png"/>
          <p:cNvPicPr>
            <a:picLocks noChangeAspect="1"/>
          </p:cNvPicPr>
          <p:nvPr/>
        </p:nvPicPr>
        <p:blipFill>
          <a:blip r:embed="rId9">
            <a:extLst/>
          </a:blip>
          <a:stretch>
            <a:fillRect/>
          </a:stretch>
        </p:blipFill>
        <p:spPr>
          <a:xfrm>
            <a:off x="2147404" y="1612560"/>
            <a:ext cx="1609707" cy="2950323"/>
          </a:xfrm>
          <a:prstGeom prst="rect">
            <a:avLst/>
          </a:prstGeom>
          <a:ln w="12700">
            <a:miter lim="400000"/>
          </a:ln>
        </p:spPr>
      </p:pic>
      <p:sp>
        <p:nvSpPr>
          <p:cNvPr id="329" name="Shape 329"/>
          <p:cNvSpPr/>
          <p:nvPr/>
        </p:nvSpPr>
        <p:spPr>
          <a:xfrm>
            <a:off x="4012022" y="2991047"/>
            <a:ext cx="1577687" cy="749944"/>
          </a:xfrm>
          <a:prstGeom prst="rightArrow">
            <a:avLst>
              <a:gd name="adj1" fmla="val 60477"/>
              <a:gd name="adj2" fmla="val 61260"/>
            </a:avLst>
          </a:prstGeom>
          <a:solidFill>
            <a:srgbClr val="000000"/>
          </a:solidFill>
          <a:ln w="12700">
            <a:miter lim="400000"/>
          </a:ln>
        </p:spPr>
        <p:txBody>
          <a:bodyPr lIns="45718" tIns="45718" rIns="45718" bIns="45718" anchor="ctr"/>
          <a:lstStyle/>
          <a:p>
            <a:endParaRPr/>
          </a:p>
        </p:txBody>
      </p:sp>
      <p:pic>
        <p:nvPicPr>
          <p:cNvPr id="330" name="image15.png"/>
          <p:cNvPicPr>
            <a:picLocks noChangeAspect="1"/>
          </p:cNvPicPr>
          <p:nvPr/>
        </p:nvPicPr>
        <p:blipFill>
          <a:blip r:embed="rId10">
            <a:extLst/>
          </a:blip>
          <a:stretch>
            <a:fillRect/>
          </a:stretch>
        </p:blipFill>
        <p:spPr>
          <a:xfrm>
            <a:off x="6050829" y="1378308"/>
            <a:ext cx="4790774" cy="3175687"/>
          </a:xfrm>
          <a:prstGeom prst="rect">
            <a:avLst/>
          </a:prstGeom>
          <a:ln w="12700">
            <a:miter lim="400000"/>
          </a:ln>
        </p:spPr>
      </p:pic>
      <p:pic>
        <p:nvPicPr>
          <p:cNvPr id="331" name="image16.png"/>
          <p:cNvPicPr>
            <a:picLocks noChangeAspect="1"/>
          </p:cNvPicPr>
          <p:nvPr/>
        </p:nvPicPr>
        <p:blipFill>
          <a:blip r:embed="rId11">
            <a:extLst/>
          </a:blip>
          <a:stretch>
            <a:fillRect/>
          </a:stretch>
        </p:blipFill>
        <p:spPr>
          <a:xfrm>
            <a:off x="6092700" y="1431089"/>
            <a:ext cx="4790775" cy="3070126"/>
          </a:xfrm>
          <a:prstGeom prst="rect">
            <a:avLst/>
          </a:prstGeom>
          <a:ln w="12700">
            <a:miter lim="400000"/>
          </a:ln>
        </p:spPr>
      </p:pic>
      <p:pic>
        <p:nvPicPr>
          <p:cNvPr id="332" name="image17.png"/>
          <p:cNvPicPr>
            <a:picLocks noChangeAspect="1"/>
          </p:cNvPicPr>
          <p:nvPr/>
        </p:nvPicPr>
        <p:blipFill>
          <a:blip r:embed="rId12">
            <a:extLst/>
          </a:blip>
          <a:stretch>
            <a:fillRect/>
          </a:stretch>
        </p:blipFill>
        <p:spPr>
          <a:xfrm>
            <a:off x="6050829" y="1350117"/>
            <a:ext cx="4832646" cy="3232070"/>
          </a:xfrm>
          <a:prstGeom prst="rect">
            <a:avLst/>
          </a:prstGeom>
          <a:ln w="12700">
            <a:miter lim="400000"/>
          </a:ln>
        </p:spPr>
      </p:pic>
      <p:sp>
        <p:nvSpPr>
          <p:cNvPr id="333" name="Shape 333"/>
          <p:cNvSpPr/>
          <p:nvPr/>
        </p:nvSpPr>
        <p:spPr>
          <a:xfrm>
            <a:off x="85737" y="184181"/>
            <a:ext cx="11886742"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3000" b="1">
                <a:solidFill>
                  <a:srgbClr val="4D67FF"/>
                </a:solidFill>
                <a:latin typeface="Proxima Nova Semibold"/>
                <a:ea typeface="Proxima Nova Semibold"/>
                <a:cs typeface="Proxima Nova Semibold"/>
                <a:sym typeface="Proxima Nova Semibold"/>
              </a:defRPr>
            </a:lvl1pPr>
          </a:lstStyle>
          <a:p>
            <a:r>
              <a:t>YD iLearning System: Youth And Adult Surveys</a:t>
            </a:r>
          </a:p>
        </p:txBody>
      </p:sp>
    </p:spTree>
    <p:extLst>
      <p:ext uri="{BB962C8B-B14F-4D97-AF65-F5344CB8AC3E}">
        <p14:creationId xmlns:p14="http://schemas.microsoft.com/office/powerpoint/2010/main" val="75781947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329"/>
                                        </p:tgtEl>
                                        <p:attrNameLst>
                                          <p:attrName>style.visibility</p:attrName>
                                        </p:attrNameLst>
                                      </p:cBhvr>
                                      <p:to>
                                        <p:strVal val="visible"/>
                                      </p:to>
                                    </p:set>
                                    <p:animEffect transition="in" filter="wipe(left)">
                                      <p:cBhvr>
                                        <p:cTn id="19" dur="1000"/>
                                        <p:tgtEl>
                                          <p:spTgt spid="32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3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3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advAuto="0"/>
      <p:bldP spid="326" grpId="0" animBg="1" advAuto="0"/>
      <p:bldP spid="328" grpId="0" animBg="1" advAuto="0"/>
      <p:bldP spid="329" grpId="0" animBg="1" advAuto="0"/>
      <p:bldP spid="330" grpId="0" animBg="1" advAuto="0"/>
      <p:bldP spid="331" grpId="0" animBg="1" advAuto="0"/>
      <p:bldP spid="33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239623" y="1473936"/>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dirty="0">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Social </a:t>
                      </a:r>
                      <a:r>
                        <a:rPr lang="en-US" sz="1600" u="none" strike="noStrike" cap="none" dirty="0">
                          <a:ln>
                            <a:noFill/>
                          </a:ln>
                          <a:solidFill>
                            <a:schemeClr val="tx1"/>
                          </a:solidFill>
                          <a:effectLst/>
                        </a:rPr>
                        <a:t>Emotional Learning (SEL) </a:t>
                      </a:r>
                      <a:r>
                        <a:rPr lang="en-US" sz="1600" u="none" strike="noStrike" cap="none" dirty="0" smtClean="0">
                          <a:ln>
                            <a:noFill/>
                          </a:ln>
                          <a:solidFill>
                            <a:schemeClr val="tx1"/>
                          </a:solidFill>
                          <a:effectLst/>
                        </a:rPr>
                        <a:t>outcomes and</a:t>
                      </a:r>
                      <a:r>
                        <a:rPr lang="en-US" sz="1600" u="none" strike="noStrike" cap="none" baseline="0" dirty="0" smtClean="0">
                          <a:ln>
                            <a:noFill/>
                          </a:ln>
                          <a:solidFill>
                            <a:schemeClr val="tx1"/>
                          </a:solidFill>
                          <a:effectLst/>
                        </a:rPr>
                        <a:t> positive youth development practices</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In-Person</a:t>
                      </a:r>
                      <a:endParaRPr lang="en-US" sz="1600" u="none" strike="noStrike" cap="none" dirty="0">
                        <a:ln>
                          <a:noFill/>
                        </a:ln>
                        <a:solidFill>
                          <a:schemeClr val="tx1"/>
                        </a:solidFill>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May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Creating research-based</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logic models </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a:t>
                      </a:r>
                      <a:r>
                        <a:rPr lang="en-US" sz="1600" u="none" strike="noStrike" cap="none" baseline="0" dirty="0" smtClean="0">
                          <a:ln>
                            <a:noFill/>
                          </a:ln>
                          <a:solidFill>
                            <a:schemeClr val="tx1"/>
                          </a:solidFill>
                          <a:effectLst/>
                        </a:rPr>
                        <a:t> Support</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June –July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Launching</a:t>
                      </a:r>
                      <a:r>
                        <a:rPr lang="en-US" sz="1600" u="none" strike="noStrike" cap="none" baseline="0" dirty="0" smtClean="0">
                          <a:ln>
                            <a:noFill/>
                          </a:ln>
                          <a:solidFill>
                            <a:schemeClr val="tx1"/>
                          </a:solidFill>
                          <a:effectLst/>
                        </a:rPr>
                        <a:t> Your Study with Youth Development Impact Learning System (</a:t>
                      </a:r>
                      <a:r>
                        <a:rPr lang="en-US" sz="1600" u="none" strike="noStrike" cap="none" baseline="0" dirty="0" err="1" smtClean="0">
                          <a:ln>
                            <a:noFill/>
                          </a:ln>
                          <a:solidFill>
                            <a:schemeClr val="tx1"/>
                          </a:solidFill>
                          <a:effectLst/>
                        </a:rPr>
                        <a:t>YDiLS</a:t>
                      </a:r>
                      <a:r>
                        <a:rPr lang="en-US" sz="1600" u="none" strike="noStrike" cap="none" baseline="0" dirty="0" smtClean="0">
                          <a:ln>
                            <a:noFill/>
                          </a:ln>
                          <a:solidFill>
                            <a:schemeClr val="tx1"/>
                          </a:solidFill>
                          <a:effectLst/>
                        </a:rPr>
                        <a:t>)</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Webinar</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August</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Setting up the</a:t>
                      </a:r>
                      <a:r>
                        <a:rPr lang="en-US" sz="1600" u="none" strike="noStrike" cap="none" baseline="0" dirty="0" smtClean="0">
                          <a:ln>
                            <a:noFill/>
                          </a:ln>
                          <a:solidFill>
                            <a:schemeClr val="tx1"/>
                          </a:solidFill>
                          <a:effectLst/>
                        </a:rPr>
                        <a:t> </a:t>
                      </a:r>
                      <a:r>
                        <a:rPr lang="en-US" sz="1600" u="none" strike="noStrike" cap="none" baseline="0" dirty="0" err="1" smtClean="0">
                          <a:ln>
                            <a:noFill/>
                          </a:ln>
                          <a:solidFill>
                            <a:schemeClr val="tx1"/>
                          </a:solidFill>
                          <a:effectLst/>
                        </a:rPr>
                        <a:t>YDiLS</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 support</a:t>
                      </a:r>
                      <a:endParaRPr lang="en-US" sz="1600" u="none" strike="noStrike" cap="none" dirty="0">
                        <a:ln>
                          <a:noFill/>
                        </a:ln>
                        <a:solidFill>
                          <a:schemeClr val="tx1"/>
                        </a:solidFill>
                        <a:effectLst/>
                      </a:endParaRP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Sept</a:t>
                      </a:r>
                      <a:r>
                        <a:rPr lang="en-US" sz="1600" u="none" strike="noStrike" cap="none" baseline="0" dirty="0" smtClean="0">
                          <a:ln>
                            <a:noFill/>
                          </a:ln>
                          <a:solidFill>
                            <a:schemeClr val="tx1"/>
                          </a:solidFill>
                          <a:effectLst/>
                        </a:rPr>
                        <a:t>ember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Pre-Data </a:t>
                      </a:r>
                      <a:r>
                        <a:rPr lang="en-US" sz="1600" u="none" strike="noStrike" cap="none" dirty="0">
                          <a:ln>
                            <a:solidFill>
                              <a:srgbClr val="92D050"/>
                            </a:solidFill>
                          </a:ln>
                          <a:effectLst>
                            <a:glow rad="63500">
                              <a:schemeClr val="accent6">
                                <a:satMod val="175000"/>
                                <a:alpha val="40000"/>
                              </a:schemeClr>
                            </a:glow>
                          </a:effectLst>
                        </a:rPr>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ln>
                            <a:solidFill>
                              <a:srgbClr val="92D050"/>
                            </a:solidFill>
                          </a:ln>
                          <a:effectLst>
                            <a:glow rad="63500">
                              <a:schemeClr val="accent6">
                                <a:satMod val="175000"/>
                                <a:alpha val="40000"/>
                              </a:schemeClr>
                            </a:glow>
                          </a:effectLst>
                        </a:rPr>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effectLst>
                            <a:glow rad="63500">
                              <a:schemeClr val="accent6">
                                <a:satMod val="175000"/>
                                <a:alpha val="40000"/>
                              </a:schemeClr>
                            </a:glow>
                          </a:effectLst>
                        </a:rPr>
                        <a:t>October </a:t>
                      </a:r>
                      <a:r>
                        <a:rPr lang="en-US" sz="1600" u="none" strike="noStrike" cap="none" dirty="0">
                          <a:ln>
                            <a:solidFill>
                              <a:srgbClr val="92D050"/>
                            </a:solidFill>
                          </a:ln>
                          <a:effectLst>
                            <a:glow rad="63500">
                              <a:schemeClr val="accent6">
                                <a:satMod val="175000"/>
                                <a:alpha val="40000"/>
                              </a:schemeClr>
                            </a:glow>
                          </a:effectLst>
                        </a:rPr>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Launching </a:t>
                      </a:r>
                      <a:r>
                        <a:rPr lang="en-US" sz="1600" u="none" strike="noStrike" cap="none" dirty="0"/>
                        <a:t>your Post </a:t>
                      </a:r>
                      <a:r>
                        <a:rPr lang="en-US" sz="1600" u="none" strike="noStrike" cap="none" dirty="0" err="1"/>
                        <a:t>YDiLS</a:t>
                      </a:r>
                      <a:r>
                        <a:rPr lang="en-US" sz="1600" u="none" strike="noStrike" cap="none" dirty="0"/>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May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33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Shape 428"/>
          <p:cNvPicPr preferRelativeResize="0"/>
          <p:nvPr/>
        </p:nvPicPr>
        <p:blipFill rotWithShape="1">
          <a:blip r:embed="rId3">
            <a:alphaModFix amt="60000"/>
          </a:blip>
          <a:srcRect l="17387" r="17393"/>
          <a:stretch/>
        </p:blipFill>
        <p:spPr>
          <a:xfrm>
            <a:off x="0" y="0"/>
            <a:ext cx="4683467" cy="6857997"/>
          </a:xfrm>
          <a:prstGeom prst="rect">
            <a:avLst/>
          </a:prstGeom>
          <a:noFill/>
          <a:ln>
            <a:noFill/>
          </a:ln>
        </p:spPr>
      </p:pic>
      <p:sp>
        <p:nvSpPr>
          <p:cNvPr id="2" name="Title 1"/>
          <p:cNvSpPr>
            <a:spLocks noGrp="1"/>
          </p:cNvSpPr>
          <p:nvPr>
            <p:ph type="title"/>
          </p:nvPr>
        </p:nvSpPr>
        <p:spPr/>
        <p:txBody>
          <a:bodyPr/>
          <a:lstStyle/>
          <a:p>
            <a:pPr algn="ctr"/>
            <a:endParaRPr lang="en-US" dirty="0"/>
          </a:p>
        </p:txBody>
      </p:sp>
      <p:sp>
        <p:nvSpPr>
          <p:cNvPr id="430" name="Shape 430"/>
          <p:cNvSpPr txBox="1">
            <a:spLocks noGrp="1"/>
          </p:cNvSpPr>
          <p:nvPr>
            <p:ph type="body" idx="1"/>
          </p:nvPr>
        </p:nvSpPr>
        <p:spPr>
          <a:prstGeom prst="rect">
            <a:avLst/>
          </a:prstGeom>
        </p:spPr>
        <p:txBody>
          <a:bodyPr lIns="91433" tIns="91433" rIns="91433" bIns="91433" anchor="t" anchorCtr="0">
            <a:noAutofit/>
          </a:bodyPr>
          <a:lstStyle/>
          <a:p>
            <a:pPr marL="0" indent="0" algn="ctr">
              <a:buNone/>
            </a:pPr>
            <a:r>
              <a:rPr lang="en-US" sz="3500" b="1" i="0" u="none" strike="noStrike" cap="none" dirty="0" smtClean="0">
                <a:solidFill>
                  <a:srgbClr val="00939F"/>
                </a:solidFill>
              </a:rPr>
              <a:t>Make Meaning of Data: Individually and as a Group </a:t>
            </a:r>
          </a:p>
          <a:p>
            <a:pPr marL="342900" indent="-342900"/>
            <a:r>
              <a:rPr lang="en-US" sz="2500" dirty="0" smtClean="0">
                <a:solidFill>
                  <a:srgbClr val="000000"/>
                </a:solidFill>
              </a:rPr>
              <a:t>How can we use this information to improve our work?</a:t>
            </a:r>
          </a:p>
          <a:p>
            <a:pPr marL="342900" indent="-342900"/>
            <a:r>
              <a:rPr lang="en-US" sz="2500" dirty="0" smtClean="0">
                <a:solidFill>
                  <a:srgbClr val="000000"/>
                </a:solidFill>
              </a:rPr>
              <a:t>How can we use this information to improve our work?</a:t>
            </a:r>
          </a:p>
          <a:p>
            <a:pPr marL="342900" indent="-342900"/>
            <a:r>
              <a:rPr lang="en-US" sz="2500" dirty="0" smtClean="0">
                <a:solidFill>
                  <a:srgbClr val="000000"/>
                </a:solidFill>
              </a:rPr>
              <a:t>What does this tell us about our youth? </a:t>
            </a:r>
          </a:p>
          <a:p>
            <a:pPr marL="342900" indent="-342900"/>
            <a:r>
              <a:rPr lang="en-US" sz="2500" dirty="0" smtClean="0">
                <a:solidFill>
                  <a:srgbClr val="000000"/>
                </a:solidFill>
              </a:rPr>
              <a:t>What doesn’t it tell us about our youth?</a:t>
            </a:r>
            <a:endParaRPr lang="en-US" sz="2500" dirty="0">
              <a:solidFill>
                <a:srgbClr val="000000"/>
              </a:solidFill>
            </a:endParaRPr>
          </a:p>
          <a:p>
            <a:pPr marL="342900" indent="-342900"/>
            <a:r>
              <a:rPr lang="en-US" sz="2500" dirty="0" smtClean="0">
                <a:solidFill>
                  <a:srgbClr val="000000"/>
                </a:solidFill>
              </a:rPr>
              <a:t>What more would we like to know?</a:t>
            </a:r>
            <a:endParaRPr lang="en" sz="2500" dirty="0">
              <a:solidFill>
                <a:srgbClr val="000000"/>
              </a:solidFill>
            </a:endParaRPr>
          </a:p>
        </p:txBody>
      </p:sp>
    </p:spTree>
    <p:extLst>
      <p:ext uri="{BB962C8B-B14F-4D97-AF65-F5344CB8AC3E}">
        <p14:creationId xmlns:p14="http://schemas.microsoft.com/office/powerpoint/2010/main" val="747986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239623" y="1473936"/>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dirty="0">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Social </a:t>
                      </a:r>
                      <a:r>
                        <a:rPr lang="en-US" sz="1600" u="none" strike="noStrike" cap="none" dirty="0">
                          <a:solidFill>
                            <a:schemeClr val="tx1"/>
                          </a:solidFill>
                          <a:effectLst/>
                        </a:rPr>
                        <a:t>Emotional Learning (SEL) </a:t>
                      </a:r>
                      <a:r>
                        <a:rPr lang="en-US" sz="1600" u="none" strike="noStrike" cap="none" dirty="0" smtClean="0">
                          <a:solidFill>
                            <a:schemeClr val="tx1"/>
                          </a:solidFill>
                          <a:effectLst/>
                        </a:rPr>
                        <a:t>outcomes and</a:t>
                      </a:r>
                      <a:r>
                        <a:rPr lang="en-US" sz="1600" u="none" strike="noStrike" cap="none" baseline="0" dirty="0" smtClean="0">
                          <a:solidFill>
                            <a:schemeClr val="tx1"/>
                          </a:solidFill>
                          <a:effectLst/>
                        </a:rPr>
                        <a:t> positive youth development practices</a:t>
                      </a:r>
                      <a:endParaRPr lang="en-US" sz="1600" u="none" strike="noStrike" cap="none" dirty="0">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In-Person</a:t>
                      </a:r>
                      <a:endParaRPr lang="en-US" sz="1600" u="none" strike="noStrike" cap="none" dirty="0">
                        <a:solidFill>
                          <a:schemeClr val="tx1"/>
                        </a:solidFill>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solidFill>
                            <a:schemeClr val="tx1"/>
                          </a:solidFill>
                          <a:effectLst/>
                        </a:rPr>
                        <a:t>May 2017</a:t>
                      </a:r>
                      <a:endParaRPr lang="en-US" sz="1600" u="none" strike="noStrike" cap="none" dirty="0">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Creating research-based</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logic models </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a:t>
                      </a:r>
                      <a:r>
                        <a:rPr lang="en-US" sz="1600" u="none" strike="noStrike" cap="none" baseline="0" dirty="0" smtClean="0">
                          <a:ln>
                            <a:noFill/>
                          </a:ln>
                          <a:solidFill>
                            <a:schemeClr val="tx1"/>
                          </a:solidFill>
                          <a:effectLst/>
                        </a:rPr>
                        <a:t> Support</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June –July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Launching</a:t>
                      </a:r>
                      <a:r>
                        <a:rPr lang="en-US" sz="1600" u="none" strike="noStrike" cap="none" baseline="0" dirty="0" smtClean="0">
                          <a:ln>
                            <a:noFill/>
                          </a:ln>
                          <a:solidFill>
                            <a:schemeClr val="tx1"/>
                          </a:solidFill>
                          <a:effectLst/>
                        </a:rPr>
                        <a:t> Your Study with Youth Development Impact Learning System (</a:t>
                      </a:r>
                      <a:r>
                        <a:rPr lang="en-US" sz="1600" u="none" strike="noStrike" cap="none" baseline="0" dirty="0" err="1" smtClean="0">
                          <a:ln>
                            <a:noFill/>
                          </a:ln>
                          <a:solidFill>
                            <a:schemeClr val="tx1"/>
                          </a:solidFill>
                          <a:effectLst/>
                        </a:rPr>
                        <a:t>YDiLS</a:t>
                      </a:r>
                      <a:r>
                        <a:rPr lang="en-US" sz="1600" u="none" strike="noStrike" cap="none" baseline="0" dirty="0" smtClean="0">
                          <a:ln>
                            <a:noFill/>
                          </a:ln>
                          <a:solidFill>
                            <a:schemeClr val="tx1"/>
                          </a:solidFill>
                          <a:effectLst/>
                        </a:rPr>
                        <a:t>)</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Webinar</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August</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Setting up the</a:t>
                      </a:r>
                      <a:r>
                        <a:rPr lang="en-US" sz="1600" u="none" strike="noStrike" cap="none" baseline="0" dirty="0" smtClean="0">
                          <a:ln>
                            <a:noFill/>
                          </a:ln>
                          <a:solidFill>
                            <a:schemeClr val="tx1"/>
                          </a:solidFill>
                          <a:effectLst/>
                        </a:rPr>
                        <a:t> </a:t>
                      </a:r>
                      <a:r>
                        <a:rPr lang="en-US" sz="1600" u="none" strike="noStrike" cap="none" baseline="0" dirty="0" err="1" smtClean="0">
                          <a:ln>
                            <a:noFill/>
                          </a:ln>
                          <a:solidFill>
                            <a:schemeClr val="tx1"/>
                          </a:solidFill>
                          <a:effectLst/>
                        </a:rPr>
                        <a:t>YDiLS</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 support</a:t>
                      </a:r>
                      <a:endParaRPr lang="en-US" sz="1600" u="none" strike="noStrike" cap="none" dirty="0">
                        <a:ln>
                          <a:noFill/>
                        </a:ln>
                        <a:solidFill>
                          <a:schemeClr val="tx1"/>
                        </a:solidFill>
                        <a:effectLst/>
                      </a:endParaRP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Sept</a:t>
                      </a:r>
                      <a:r>
                        <a:rPr lang="en-US" sz="1600" u="none" strike="noStrike" cap="none" baseline="0" dirty="0" smtClean="0">
                          <a:ln>
                            <a:noFill/>
                          </a:ln>
                          <a:solidFill>
                            <a:schemeClr val="tx1"/>
                          </a:solidFill>
                          <a:effectLst/>
                        </a:rPr>
                        <a:t>ember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Pre-Data </a:t>
                      </a:r>
                      <a:r>
                        <a:rPr lang="en-US" sz="1600" u="none" strike="noStrike" cap="none" dirty="0">
                          <a:ln>
                            <a:noFill/>
                          </a:ln>
                          <a:solidFill>
                            <a:schemeClr val="tx1"/>
                          </a:solidFill>
                          <a:effectLst/>
                        </a:rPr>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ln>
                            <a:noFill/>
                          </a:ln>
                          <a:solidFill>
                            <a:schemeClr val="tx1"/>
                          </a:solidFill>
                          <a:effectLst/>
                        </a:rPr>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October </a:t>
                      </a:r>
                      <a:r>
                        <a:rPr lang="en-US" sz="1600" u="none" strike="noStrike" cap="none" dirty="0">
                          <a:ln>
                            <a:noFill/>
                          </a:ln>
                          <a:solidFill>
                            <a:schemeClr val="tx1"/>
                          </a:solidFill>
                          <a:effectLst/>
                        </a:rPr>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solidFill>
                              <a:srgbClr val="92D050"/>
                            </a:solidFill>
                          </a:ln>
                        </a:rPr>
                        <a:t>Launching </a:t>
                      </a:r>
                      <a:r>
                        <a:rPr lang="en-US" sz="1600" u="none" strike="noStrike" cap="none" dirty="0">
                          <a:ln>
                            <a:solidFill>
                              <a:srgbClr val="92D050"/>
                            </a:solidFill>
                          </a:ln>
                        </a:rPr>
                        <a:t>your Post </a:t>
                      </a:r>
                      <a:r>
                        <a:rPr lang="en-US" sz="1600" u="none" strike="noStrike" cap="none" dirty="0" err="1">
                          <a:ln>
                            <a:solidFill>
                              <a:srgbClr val="92D050"/>
                            </a:solidFill>
                          </a:ln>
                        </a:rPr>
                        <a:t>YDiLS</a:t>
                      </a:r>
                      <a:r>
                        <a:rPr lang="en-US" sz="1600" u="none" strike="noStrike" cap="none" dirty="0">
                          <a:ln>
                            <a:solidFill>
                              <a:srgbClr val="92D050"/>
                            </a:solidFill>
                          </a:ln>
                        </a:rPr>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ln>
                            <a:solidFill>
                              <a:srgbClr val="92D050"/>
                            </a:solidFill>
                          </a:ln>
                        </a:rPr>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ln>
                            <a:solidFill>
                              <a:srgbClr val="92D050"/>
                            </a:solidFill>
                          </a:ln>
                        </a:rPr>
                        <a:t>May </a:t>
                      </a:r>
                      <a:r>
                        <a:rPr lang="en-US" sz="1600" u="none" strike="noStrike" cap="none" dirty="0" smtClean="0">
                          <a:ln>
                            <a:solidFill>
                              <a:srgbClr val="92D050"/>
                            </a:solidFill>
                          </a:ln>
                        </a:rPr>
                        <a:t>2018</a:t>
                      </a:r>
                      <a:endParaRPr lang="en-US" sz="1600" u="none" strike="noStrike" cap="none" dirty="0">
                        <a:ln>
                          <a:solidFill>
                            <a:srgbClr val="92D050"/>
                          </a:solidFill>
                        </a:ln>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t>Post-Data </a:t>
                      </a:r>
                      <a:r>
                        <a:rPr lang="en-US" sz="1600" u="none" strike="noStrike" cap="none" dirty="0"/>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t>In-Person +</a:t>
                      </a:r>
                      <a:br>
                        <a:rPr lang="en-US" sz="1600" u="none" strike="noStrike" cap="none"/>
                      </a:br>
                      <a:r>
                        <a:rPr lang="en-US" sz="1600" u="none" strike="noStrike" cap="none"/>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t>June/July </a:t>
                      </a:r>
                      <a:r>
                        <a:rPr lang="en-US" sz="1600" u="none" strike="noStrike" cap="none" dirty="0" smtClean="0"/>
                        <a:t>2018</a:t>
                      </a:r>
                      <a:endParaRPr lang="en-US" sz="1600" u="none" strike="noStrike" cap="none" dirty="0"/>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865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sldNum" sz="quarter" idx="12"/>
          </p:nvPr>
        </p:nvSpPr>
        <p:spPr>
          <a:xfrm>
            <a:off x="11692588" y="6320728"/>
            <a:ext cx="258621" cy="269237"/>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pic>
        <p:nvPicPr>
          <p:cNvPr id="386" name="image1.png"/>
          <p:cNvPicPr>
            <a:picLocks noChangeAspect="1"/>
          </p:cNvPicPr>
          <p:nvPr/>
        </p:nvPicPr>
        <p:blipFill>
          <a:blip r:embed="rId2">
            <a:extLst/>
          </a:blip>
          <a:stretch>
            <a:fillRect/>
          </a:stretch>
        </p:blipFill>
        <p:spPr>
          <a:xfrm>
            <a:off x="206470" y="6353178"/>
            <a:ext cx="1332691" cy="374821"/>
          </a:xfrm>
          <a:prstGeom prst="rect">
            <a:avLst/>
          </a:prstGeom>
          <a:ln w="12700">
            <a:miter lim="400000"/>
          </a:ln>
        </p:spPr>
      </p:pic>
      <p:sp>
        <p:nvSpPr>
          <p:cNvPr id="387" name="Shape 387"/>
          <p:cNvSpPr/>
          <p:nvPr/>
        </p:nvSpPr>
        <p:spPr>
          <a:xfrm>
            <a:off x="3299026" y="5481769"/>
            <a:ext cx="5992459" cy="673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457200">
              <a:defRPr sz="4400" b="1">
                <a:solidFill>
                  <a:srgbClr val="6DA0A3"/>
                </a:solidFill>
                <a:latin typeface="Proxima Nova Regular"/>
                <a:ea typeface="Proxima Nova Regular"/>
                <a:cs typeface="Proxima Nova Regular"/>
                <a:sym typeface="Proxima Nova Regular"/>
              </a:defRPr>
            </a:pPr>
            <a:r>
              <a:t>Post-Survey Insights</a:t>
            </a:r>
          </a:p>
        </p:txBody>
      </p:sp>
      <p:pic>
        <p:nvPicPr>
          <p:cNvPr id="388" name="image9.png"/>
          <p:cNvPicPr>
            <a:picLocks noChangeAspect="1"/>
          </p:cNvPicPr>
          <p:nvPr/>
        </p:nvPicPr>
        <p:blipFill>
          <a:blip r:embed="rId3">
            <a:extLst/>
          </a:blip>
          <a:stretch>
            <a:fillRect/>
          </a:stretch>
        </p:blipFill>
        <p:spPr>
          <a:xfrm>
            <a:off x="2176309" y="1603673"/>
            <a:ext cx="1609707" cy="2950323"/>
          </a:xfrm>
          <a:prstGeom prst="rect">
            <a:avLst/>
          </a:prstGeom>
          <a:ln w="12700">
            <a:miter lim="400000"/>
          </a:ln>
        </p:spPr>
      </p:pic>
      <p:pic>
        <p:nvPicPr>
          <p:cNvPr id="389" name="image10.png"/>
          <p:cNvPicPr>
            <a:picLocks noChangeAspect="1"/>
          </p:cNvPicPr>
          <p:nvPr/>
        </p:nvPicPr>
        <p:blipFill>
          <a:blip r:embed="rId4">
            <a:extLst/>
          </a:blip>
          <a:stretch>
            <a:fillRect/>
          </a:stretch>
        </p:blipFill>
        <p:spPr>
          <a:xfrm>
            <a:off x="2120095" y="1190428"/>
            <a:ext cx="1667952" cy="3776813"/>
          </a:xfrm>
          <a:prstGeom prst="rect">
            <a:avLst/>
          </a:prstGeom>
          <a:ln w="12700">
            <a:miter lim="400000"/>
          </a:ln>
        </p:spPr>
      </p:pic>
      <p:pic>
        <p:nvPicPr>
          <p:cNvPr id="390" name="image11.png"/>
          <p:cNvPicPr>
            <a:picLocks noChangeAspect="1"/>
          </p:cNvPicPr>
          <p:nvPr/>
        </p:nvPicPr>
        <p:blipFill>
          <a:blip r:embed="rId5">
            <a:extLst/>
          </a:blip>
          <a:stretch>
            <a:fillRect/>
          </a:stretch>
        </p:blipFill>
        <p:spPr>
          <a:xfrm>
            <a:off x="2148041" y="1621448"/>
            <a:ext cx="1609707" cy="2950323"/>
          </a:xfrm>
          <a:prstGeom prst="rect">
            <a:avLst/>
          </a:prstGeom>
          <a:ln w="12700">
            <a:miter lim="400000"/>
          </a:ln>
        </p:spPr>
      </p:pic>
      <p:pic>
        <p:nvPicPr>
          <p:cNvPr id="391" name="image12.png"/>
          <p:cNvPicPr>
            <a:picLocks noChangeAspect="1"/>
          </p:cNvPicPr>
          <p:nvPr/>
        </p:nvPicPr>
        <p:blipFill>
          <a:blip r:embed="rId6">
            <a:extLst/>
          </a:blip>
          <a:stretch>
            <a:fillRect/>
          </a:stretch>
        </p:blipFill>
        <p:spPr>
          <a:xfrm>
            <a:off x="2170153" y="1639223"/>
            <a:ext cx="1609707" cy="2950323"/>
          </a:xfrm>
          <a:prstGeom prst="rect">
            <a:avLst/>
          </a:prstGeom>
          <a:ln w="12700">
            <a:miter lim="400000"/>
          </a:ln>
        </p:spPr>
      </p:pic>
      <p:pic>
        <p:nvPicPr>
          <p:cNvPr id="392" name="image13.png"/>
          <p:cNvPicPr>
            <a:picLocks noChangeAspect="1"/>
          </p:cNvPicPr>
          <p:nvPr/>
        </p:nvPicPr>
        <p:blipFill>
          <a:blip r:embed="rId7">
            <a:extLst/>
          </a:blip>
          <a:stretch>
            <a:fillRect/>
          </a:stretch>
        </p:blipFill>
        <p:spPr>
          <a:xfrm>
            <a:off x="4473145" y="796148"/>
            <a:ext cx="8029887" cy="4565369"/>
          </a:xfrm>
          <a:prstGeom prst="rect">
            <a:avLst/>
          </a:prstGeom>
          <a:ln w="12700">
            <a:miter lim="400000"/>
          </a:ln>
        </p:spPr>
      </p:pic>
      <p:pic>
        <p:nvPicPr>
          <p:cNvPr id="393" name="image14.png"/>
          <p:cNvPicPr>
            <a:picLocks noChangeAspect="1"/>
          </p:cNvPicPr>
          <p:nvPr/>
        </p:nvPicPr>
        <p:blipFill>
          <a:blip r:embed="rId8">
            <a:extLst/>
          </a:blip>
          <a:stretch>
            <a:fillRect/>
          </a:stretch>
        </p:blipFill>
        <p:spPr>
          <a:xfrm>
            <a:off x="2147404" y="1612560"/>
            <a:ext cx="1609707" cy="2950323"/>
          </a:xfrm>
          <a:prstGeom prst="rect">
            <a:avLst/>
          </a:prstGeom>
          <a:ln w="12700">
            <a:miter lim="400000"/>
          </a:ln>
        </p:spPr>
      </p:pic>
      <p:sp>
        <p:nvSpPr>
          <p:cNvPr id="394" name="Shape 394"/>
          <p:cNvSpPr/>
          <p:nvPr/>
        </p:nvSpPr>
        <p:spPr>
          <a:xfrm>
            <a:off x="4012022" y="2991047"/>
            <a:ext cx="1577687" cy="749944"/>
          </a:xfrm>
          <a:prstGeom prst="rightArrow">
            <a:avLst>
              <a:gd name="adj1" fmla="val 60477"/>
              <a:gd name="adj2" fmla="val 61260"/>
            </a:avLst>
          </a:prstGeom>
          <a:solidFill>
            <a:srgbClr val="000000"/>
          </a:solidFill>
          <a:ln w="12700">
            <a:miter lim="400000"/>
          </a:ln>
        </p:spPr>
        <p:txBody>
          <a:bodyPr lIns="45718" tIns="45718" rIns="45718" bIns="45718" anchor="ctr"/>
          <a:lstStyle/>
          <a:p>
            <a:endParaRPr/>
          </a:p>
        </p:txBody>
      </p:sp>
      <p:pic>
        <p:nvPicPr>
          <p:cNvPr id="395" name="image18.jpeg"/>
          <p:cNvPicPr>
            <a:picLocks noChangeAspect="1"/>
          </p:cNvPicPr>
          <p:nvPr/>
        </p:nvPicPr>
        <p:blipFill>
          <a:blip r:embed="rId9">
            <a:extLst/>
          </a:blip>
          <a:stretch>
            <a:fillRect/>
          </a:stretch>
        </p:blipFill>
        <p:spPr>
          <a:xfrm>
            <a:off x="6289216" y="1423170"/>
            <a:ext cx="4397745" cy="3074468"/>
          </a:xfrm>
          <a:prstGeom prst="rect">
            <a:avLst/>
          </a:prstGeom>
          <a:ln w="12700">
            <a:miter lim="400000"/>
          </a:ln>
        </p:spPr>
      </p:pic>
      <p:grpSp>
        <p:nvGrpSpPr>
          <p:cNvPr id="398" name="Group 398"/>
          <p:cNvGrpSpPr/>
          <p:nvPr/>
        </p:nvGrpSpPr>
        <p:grpSpPr>
          <a:xfrm>
            <a:off x="6289214" y="1487140"/>
            <a:ext cx="4397749" cy="3121647"/>
            <a:chOff x="0" y="0"/>
            <a:chExt cx="4397747" cy="3121646"/>
          </a:xfrm>
        </p:grpSpPr>
        <p:pic>
          <p:nvPicPr>
            <p:cNvPr id="396" name="image19.png"/>
            <p:cNvPicPr>
              <a:picLocks noChangeAspect="1"/>
            </p:cNvPicPr>
            <p:nvPr/>
          </p:nvPicPr>
          <p:blipFill>
            <a:blip r:embed="rId10">
              <a:extLst/>
            </a:blip>
            <a:stretch>
              <a:fillRect/>
            </a:stretch>
          </p:blipFill>
          <p:spPr>
            <a:xfrm>
              <a:off x="6873" y="381664"/>
              <a:ext cx="4384076" cy="2739982"/>
            </a:xfrm>
            <a:prstGeom prst="rect">
              <a:avLst/>
            </a:prstGeom>
            <a:ln w="12700" cap="flat">
              <a:noFill/>
              <a:miter lim="400000"/>
            </a:ln>
            <a:effectLst/>
          </p:spPr>
        </p:pic>
        <p:pic>
          <p:nvPicPr>
            <p:cNvPr id="397" name="image20.png"/>
            <p:cNvPicPr>
              <a:picLocks noChangeAspect="1"/>
            </p:cNvPicPr>
            <p:nvPr/>
          </p:nvPicPr>
          <p:blipFill>
            <a:blip r:embed="rId11">
              <a:extLst/>
            </a:blip>
            <a:srcRect t="9502" b="73238"/>
            <a:stretch>
              <a:fillRect/>
            </a:stretch>
          </p:blipFill>
          <p:spPr>
            <a:xfrm>
              <a:off x="0" y="-1"/>
              <a:ext cx="4397748" cy="501210"/>
            </a:xfrm>
            <a:prstGeom prst="rect">
              <a:avLst/>
            </a:prstGeom>
            <a:ln w="12700" cap="flat">
              <a:noFill/>
              <a:miter lim="400000"/>
            </a:ln>
            <a:effectLst/>
          </p:spPr>
        </p:pic>
      </p:grpSp>
      <p:pic>
        <p:nvPicPr>
          <p:cNvPr id="399" name="image21.png"/>
          <p:cNvPicPr>
            <a:picLocks noChangeAspect="1"/>
          </p:cNvPicPr>
          <p:nvPr/>
        </p:nvPicPr>
        <p:blipFill>
          <a:blip r:embed="rId12">
            <a:extLst/>
          </a:blip>
          <a:srcRect b="7464"/>
          <a:stretch>
            <a:fillRect/>
          </a:stretch>
        </p:blipFill>
        <p:spPr>
          <a:xfrm>
            <a:off x="6356591" y="1526001"/>
            <a:ext cx="4263044" cy="2950492"/>
          </a:xfrm>
          <a:prstGeom prst="rect">
            <a:avLst/>
          </a:prstGeom>
          <a:ln w="12700">
            <a:miter lim="400000"/>
          </a:ln>
        </p:spPr>
      </p:pic>
      <p:pic>
        <p:nvPicPr>
          <p:cNvPr id="400" name="image22.jpeg"/>
          <p:cNvPicPr>
            <a:picLocks noChangeAspect="1"/>
          </p:cNvPicPr>
          <p:nvPr/>
        </p:nvPicPr>
        <p:blipFill>
          <a:blip r:embed="rId13">
            <a:extLst/>
          </a:blip>
          <a:stretch>
            <a:fillRect/>
          </a:stretch>
        </p:blipFill>
        <p:spPr>
          <a:xfrm>
            <a:off x="6289214" y="1375361"/>
            <a:ext cx="4509763" cy="3170084"/>
          </a:xfrm>
          <a:prstGeom prst="rect">
            <a:avLst/>
          </a:prstGeom>
          <a:ln w="12700">
            <a:miter lim="400000"/>
          </a:ln>
        </p:spPr>
      </p:pic>
      <p:pic>
        <p:nvPicPr>
          <p:cNvPr id="401" name="image23.jpeg"/>
          <p:cNvPicPr>
            <a:picLocks noChangeAspect="1"/>
          </p:cNvPicPr>
          <p:nvPr/>
        </p:nvPicPr>
        <p:blipFill>
          <a:blip r:embed="rId14">
            <a:extLst/>
          </a:blip>
          <a:stretch>
            <a:fillRect/>
          </a:stretch>
        </p:blipFill>
        <p:spPr>
          <a:xfrm>
            <a:off x="6289214" y="1347844"/>
            <a:ext cx="4544707" cy="3225117"/>
          </a:xfrm>
          <a:prstGeom prst="rect">
            <a:avLst/>
          </a:prstGeom>
          <a:ln w="12700">
            <a:miter lim="400000"/>
          </a:ln>
        </p:spPr>
      </p:pic>
      <p:sp>
        <p:nvSpPr>
          <p:cNvPr id="402" name="Shape 402"/>
          <p:cNvSpPr/>
          <p:nvPr/>
        </p:nvSpPr>
        <p:spPr>
          <a:xfrm>
            <a:off x="85737" y="184181"/>
            <a:ext cx="11886742"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sz="3000" b="1">
                <a:solidFill>
                  <a:srgbClr val="4D67FF"/>
                </a:solidFill>
                <a:latin typeface="Proxima Nova Semibold"/>
                <a:ea typeface="Proxima Nova Semibold"/>
                <a:cs typeface="Proxima Nova Semibold"/>
                <a:sym typeface="Proxima Nova Semibold"/>
              </a:defRPr>
            </a:lvl1pPr>
          </a:lstStyle>
          <a:p>
            <a:r>
              <a:rPr smtClean="0"/>
              <a:t>YD </a:t>
            </a:r>
            <a:r>
              <a:t>iLearning System Youth and Adult Surveys</a:t>
            </a:r>
          </a:p>
        </p:txBody>
      </p:sp>
    </p:spTree>
    <p:extLst>
      <p:ext uri="{BB962C8B-B14F-4D97-AF65-F5344CB8AC3E}">
        <p14:creationId xmlns:p14="http://schemas.microsoft.com/office/powerpoint/2010/main" val="132653123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394"/>
                                        </p:tgtEl>
                                        <p:attrNameLst>
                                          <p:attrName>style.visibility</p:attrName>
                                        </p:attrNameLst>
                                      </p:cBhvr>
                                      <p:to>
                                        <p:strVal val="visible"/>
                                      </p:to>
                                    </p:set>
                                    <p:animEffect transition="in" filter="wipe(left)">
                                      <p:cBhvr>
                                        <p:cTn id="19" dur="1000"/>
                                        <p:tgtEl>
                                          <p:spTgt spid="39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3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39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39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40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0" animBg="1" advAuto="0"/>
      <p:bldP spid="391" grpId="0" animBg="1" advAuto="0"/>
      <p:bldP spid="393" grpId="0" animBg="1" advAuto="0"/>
      <p:bldP spid="394" grpId="0" animBg="1" advAuto="0"/>
      <p:bldP spid="395" grpId="0" animBg="1" advAuto="0"/>
      <p:bldP spid="398" grpId="0" animBg="1" advAuto="0"/>
      <p:bldP spid="399" grpId="0" animBg="1" advAuto="0"/>
      <p:bldP spid="400" grpId="0" animBg="1" advAuto="0"/>
      <p:bldP spid="40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FCYO Capacity Building Projects</a:t>
            </a:r>
            <a:endParaRPr lang="en-US" b="1" dirty="0"/>
          </a:p>
        </p:txBody>
      </p:sp>
      <p:sp>
        <p:nvSpPr>
          <p:cNvPr id="3" name="Content Placeholder 2"/>
          <p:cNvSpPr>
            <a:spLocks noGrp="1"/>
          </p:cNvSpPr>
          <p:nvPr>
            <p:ph idx="1"/>
          </p:nvPr>
        </p:nvSpPr>
        <p:spPr>
          <a:xfrm>
            <a:off x="809182" y="1833208"/>
            <a:ext cx="10058400" cy="4023360"/>
          </a:xfrm>
        </p:spPr>
        <p:txBody>
          <a:bodyPr>
            <a:noAutofit/>
          </a:bodyPr>
          <a:lstStyle/>
          <a:p>
            <a:pPr marL="0" indent="0">
              <a:buNone/>
            </a:pPr>
            <a:r>
              <a:rPr lang="en-US" sz="3200" dirty="0" smtClean="0"/>
              <a:t>Goals:</a:t>
            </a:r>
          </a:p>
          <a:p>
            <a:pPr>
              <a:buFont typeface="Arial" charset="0"/>
              <a:buChar char="•"/>
            </a:pPr>
            <a:r>
              <a:rPr lang="en-US" sz="3200" dirty="0" smtClean="0"/>
              <a:t>Provide technical assistance to a cohort of 8-10 groups</a:t>
            </a:r>
          </a:p>
          <a:p>
            <a:pPr>
              <a:buFont typeface="Arial" charset="0"/>
              <a:buChar char="•"/>
            </a:pPr>
            <a:r>
              <a:rPr lang="en-US" sz="3200" dirty="0" smtClean="0"/>
              <a:t>Develop lessons and tools for the field</a:t>
            </a:r>
          </a:p>
          <a:p>
            <a:pPr marL="0" indent="0">
              <a:buNone/>
            </a:pPr>
            <a:endParaRPr lang="en-US" sz="1400" dirty="0"/>
          </a:p>
          <a:p>
            <a:pPr marL="0" indent="0">
              <a:buNone/>
            </a:pPr>
            <a:r>
              <a:rPr lang="en-US" sz="3200" dirty="0" smtClean="0"/>
              <a:t>Past Initiatives:</a:t>
            </a:r>
          </a:p>
          <a:p>
            <a:pPr>
              <a:buFont typeface="Arial" charset="0"/>
              <a:buChar char="•"/>
            </a:pPr>
            <a:r>
              <a:rPr lang="en-US" sz="3200" dirty="0" smtClean="0"/>
              <a:t>Financial Management</a:t>
            </a:r>
          </a:p>
          <a:p>
            <a:pPr>
              <a:buFont typeface="Arial" charset="0"/>
              <a:buChar char="•"/>
            </a:pPr>
            <a:r>
              <a:rPr lang="en-US" sz="3200" dirty="0" smtClean="0"/>
              <a:t>Digital Organizing</a:t>
            </a:r>
          </a:p>
        </p:txBody>
      </p:sp>
    </p:spTree>
    <p:extLst>
      <p:ext uri="{BB962C8B-B14F-4D97-AF65-F5344CB8AC3E}">
        <p14:creationId xmlns:p14="http://schemas.microsoft.com/office/powerpoint/2010/main" val="192924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230184"/>
            <a:ext cx="10515599" cy="1595444"/>
          </a:xfrm>
          <a:prstGeom prst="rect">
            <a:avLst/>
          </a:prstGeom>
          <a:noFill/>
          <a:ln>
            <a:noFill/>
          </a:ln>
        </p:spPr>
        <p:txBody>
          <a:bodyPr lIns="45700" tIns="45700" rIns="45700" bIns="45700" anchor="ctr" anchorCtr="0">
            <a:noAutofit/>
          </a:bodyPr>
          <a:lstStyle/>
          <a:p>
            <a:pPr marL="0" marR="0" lvl="0" indent="0" algn="ctr" rtl="0">
              <a:lnSpc>
                <a:spcPct val="110000"/>
              </a:lnSpc>
              <a:spcBef>
                <a:spcPts val="0"/>
              </a:spcBef>
              <a:spcAft>
                <a:spcPts val="0"/>
              </a:spcAft>
              <a:buClr>
                <a:srgbClr val="FAA140"/>
              </a:buClr>
              <a:buSzPct val="25000"/>
              <a:buFont typeface="Proxima Nova"/>
              <a:buNone/>
            </a:pPr>
            <a:r>
              <a:rPr lang="en-US" sz="3500" b="1" i="0" u="none" strike="noStrike" cap="none" dirty="0" smtClean="0">
                <a:solidFill>
                  <a:srgbClr val="00939F"/>
                </a:solidFill>
                <a:latin typeface="Proxima Nova"/>
                <a:ea typeface="Proxima Nova"/>
                <a:cs typeface="Proxima Nova"/>
                <a:sym typeface="Proxima Nova"/>
              </a:rPr>
              <a:t>Evaluation Support</a:t>
            </a:r>
            <a:endParaRPr lang="en-US" sz="3500" b="1" i="0" u="none" strike="noStrike" cap="none" dirty="0">
              <a:solidFill>
                <a:srgbClr val="00939F"/>
              </a:solidFill>
              <a:latin typeface="Proxima Nova"/>
              <a:ea typeface="Proxima Nova"/>
              <a:cs typeface="Proxima Nova"/>
              <a:sym typeface="Proxima Nova"/>
            </a:endParaRPr>
          </a:p>
        </p:txBody>
      </p:sp>
      <p:graphicFrame>
        <p:nvGraphicFramePr>
          <p:cNvPr id="119" name="Shape 119"/>
          <p:cNvGraphicFramePr/>
          <p:nvPr>
            <p:extLst/>
          </p:nvPr>
        </p:nvGraphicFramePr>
        <p:xfrm>
          <a:off x="1239623" y="1473936"/>
          <a:ext cx="10114176" cy="4236115"/>
        </p:xfrm>
        <a:graphic>
          <a:graphicData uri="http://schemas.openxmlformats.org/drawingml/2006/table">
            <a:tbl>
              <a:tblPr firstRow="1">
                <a:noFill/>
              </a:tblPr>
              <a:tblGrid>
                <a:gridCol w="6368651"/>
                <a:gridCol w="1670550"/>
                <a:gridCol w="2074975"/>
              </a:tblGrid>
              <a:tr h="405000">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dirty="0">
                          <a:solidFill>
                            <a:srgbClr val="FFFFFF"/>
                          </a:solidFill>
                        </a:rPr>
                        <a:t>Topic </a:t>
                      </a:r>
                    </a:p>
                  </a:txBody>
                  <a:tcPr marL="45725" marR="45725" marT="45725" marB="45725">
                    <a:lnL w="9525" cap="flat" cmpd="sng">
                      <a:solidFill>
                        <a:srgbClr val="EC792B"/>
                      </a:solidFill>
                      <a:prstDash val="solid"/>
                      <a:round/>
                      <a:headEnd type="none" w="med" len="med"/>
                      <a:tailEnd type="none" w="med" len="med"/>
                    </a:lnL>
                  </a:tcPr>
                </a:tc>
                <a:tc>
                  <a:txBody>
                    <a:bodyPr/>
                    <a:lstStyle/>
                    <a:p>
                      <a:pPr marL="0" marR="0" lvl="1" indent="0" algn="ctr" rtl="0">
                        <a:lnSpc>
                          <a:spcPct val="100000"/>
                        </a:lnSpc>
                        <a:spcBef>
                          <a:spcPts val="0"/>
                        </a:spcBef>
                        <a:spcAft>
                          <a:spcPts val="0"/>
                        </a:spcAft>
                        <a:buClr>
                          <a:schemeClr val="dk1"/>
                        </a:buClr>
                        <a:buSzPct val="25000"/>
                        <a:buFont typeface="Helvetica Neue"/>
                        <a:buNone/>
                      </a:pPr>
                      <a:r>
                        <a:rPr lang="en-US" sz="2000" u="none" strike="noStrike" cap="none"/>
                        <a:t>Venue</a:t>
                      </a:r>
                    </a:p>
                  </a:txBody>
                  <a:tcPr marL="45725" marR="45725" marT="45725" marB="45725"/>
                </a:tc>
                <a:tc>
                  <a:txBody>
                    <a:bodyPr/>
                    <a:lstStyle/>
                    <a:p>
                      <a:pPr marL="0" marR="0" lvl="0" indent="0" algn="ctr" rtl="0">
                        <a:lnSpc>
                          <a:spcPct val="100000"/>
                        </a:lnSpc>
                        <a:spcBef>
                          <a:spcPts val="0"/>
                        </a:spcBef>
                        <a:spcAft>
                          <a:spcPts val="0"/>
                        </a:spcAft>
                        <a:buClr>
                          <a:srgbClr val="FFFFFF"/>
                        </a:buClr>
                        <a:buSzPct val="25000"/>
                        <a:buFont typeface="Helvetica Neue"/>
                        <a:buNone/>
                      </a:pPr>
                      <a:r>
                        <a:rPr lang="en-US" sz="2000" b="1" u="none" strike="noStrike" cap="none">
                          <a:solidFill>
                            <a:srgbClr val="FFFFFF"/>
                          </a:solidFill>
                        </a:rPr>
                        <a:t>Date</a:t>
                      </a:r>
                    </a:p>
                  </a:txBody>
                  <a:tcPr marL="45725" marR="45725" marT="45725" marB="45725">
                    <a:lnR w="9525" cap="flat" cmpd="sng">
                      <a:solidFill>
                        <a:srgbClr val="EC792B"/>
                      </a:solidFill>
                      <a:prstDash val="solid"/>
                      <a:round/>
                      <a:headEnd type="none" w="med" len="med"/>
                      <a:tailEnd type="none" w="med" len="med"/>
                    </a:lnR>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Social </a:t>
                      </a:r>
                      <a:r>
                        <a:rPr lang="en-US" sz="1600" u="none" strike="noStrike" cap="none" dirty="0">
                          <a:ln>
                            <a:noFill/>
                          </a:ln>
                          <a:solidFill>
                            <a:schemeClr val="tx1"/>
                          </a:solidFill>
                          <a:effectLst/>
                        </a:rPr>
                        <a:t>Emotional Learning (SEL) </a:t>
                      </a:r>
                      <a:r>
                        <a:rPr lang="en-US" sz="1600" u="none" strike="noStrike" cap="none" dirty="0" smtClean="0">
                          <a:ln>
                            <a:noFill/>
                          </a:ln>
                          <a:solidFill>
                            <a:schemeClr val="tx1"/>
                          </a:solidFill>
                          <a:effectLst/>
                        </a:rPr>
                        <a:t>outcomes and</a:t>
                      </a:r>
                      <a:r>
                        <a:rPr lang="en-US" sz="1600" u="none" strike="noStrike" cap="none" baseline="0" dirty="0" smtClean="0">
                          <a:ln>
                            <a:noFill/>
                          </a:ln>
                          <a:solidFill>
                            <a:schemeClr val="tx1"/>
                          </a:solidFill>
                          <a:effectLst/>
                        </a:rPr>
                        <a:t> positive youth development practices</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2 Day</a:t>
                      </a:r>
                    </a:p>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In-Person</a:t>
                      </a:r>
                      <a:endParaRPr lang="en-US" sz="1600" u="none" strike="noStrike" cap="none" dirty="0">
                        <a:ln>
                          <a:noFill/>
                        </a:ln>
                        <a:solidFill>
                          <a:schemeClr val="tx1"/>
                        </a:solidFill>
                        <a:effectLst/>
                      </a:endParaRPr>
                    </a:p>
                  </a:txBody>
                  <a:tcPr marL="45725" marR="45725" marT="45725" marB="45725" anchor="ctr">
                    <a:lnB w="9525" cap="flat" cmpd="sng">
                      <a:solidFill>
                        <a:srgbClr val="EC792B"/>
                      </a:solidFill>
                      <a:prstDash val="solid"/>
                      <a:round/>
                      <a:headEnd type="none" w="med" len="med"/>
                      <a:tailEnd type="none" w="med" len="med"/>
                    </a:lnB>
                    <a:solidFill>
                      <a:schemeClr val="accent4">
                        <a:lumMod val="20000"/>
                        <a:lumOff val="80000"/>
                        <a:alpha val="0"/>
                      </a:schemeClr>
                    </a:solidFill>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May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B w="9525" cap="flat" cmpd="sng">
                      <a:solidFill>
                        <a:srgbClr val="EC792B"/>
                      </a:solidFill>
                      <a:prstDash val="solid"/>
                      <a:round/>
                      <a:headEnd type="none" w="med" len="med"/>
                      <a:tailEnd type="none" w="med" len="med"/>
                    </a:lnB>
                    <a:solidFill>
                      <a:schemeClr val="accent4">
                        <a:lumMod val="20000"/>
                        <a:lumOff val="80000"/>
                        <a:alpha val="0"/>
                      </a:schemeClr>
                    </a:solidFill>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Creating research-based</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logic models </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a:t>
                      </a:r>
                      <a:r>
                        <a:rPr lang="en-US" sz="1600" u="none" strike="noStrike" cap="none" baseline="0" dirty="0" smtClean="0">
                          <a:ln>
                            <a:noFill/>
                          </a:ln>
                          <a:solidFill>
                            <a:schemeClr val="tx1"/>
                          </a:solidFill>
                          <a:effectLst/>
                        </a:rPr>
                        <a:t> Support</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June –July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Launching</a:t>
                      </a:r>
                      <a:r>
                        <a:rPr lang="en-US" sz="1600" u="none" strike="noStrike" cap="none" baseline="0" dirty="0" smtClean="0">
                          <a:ln>
                            <a:noFill/>
                          </a:ln>
                          <a:solidFill>
                            <a:schemeClr val="tx1"/>
                          </a:solidFill>
                          <a:effectLst/>
                        </a:rPr>
                        <a:t> Your Study with Youth Development Impact Learning System (</a:t>
                      </a:r>
                      <a:r>
                        <a:rPr lang="en-US" sz="1600" u="none" strike="noStrike" cap="none" baseline="0" dirty="0" err="1" smtClean="0">
                          <a:ln>
                            <a:noFill/>
                          </a:ln>
                          <a:solidFill>
                            <a:schemeClr val="tx1"/>
                          </a:solidFill>
                          <a:effectLst/>
                        </a:rPr>
                        <a:t>YDiLS</a:t>
                      </a:r>
                      <a:r>
                        <a:rPr lang="en-US" sz="1600" u="none" strike="noStrike" cap="none" baseline="0" dirty="0" smtClean="0">
                          <a:ln>
                            <a:noFill/>
                          </a:ln>
                          <a:solidFill>
                            <a:schemeClr val="tx1"/>
                          </a:solidFill>
                          <a:effectLst/>
                        </a:rPr>
                        <a:t>)</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Webinar</a:t>
                      </a:r>
                      <a:endParaRPr lang="en-US" sz="1600" u="none" strike="noStrike" cap="none" dirty="0">
                        <a:ln>
                          <a:noFill/>
                        </a:ln>
                        <a:solidFill>
                          <a:schemeClr val="tx1"/>
                        </a:solidFill>
                        <a:effectLst/>
                      </a:endParaRP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August</a:t>
                      </a:r>
                      <a:r>
                        <a:rPr lang="en-US" sz="1600" u="none" strike="noStrike" cap="none" baseline="0" dirty="0" smtClean="0">
                          <a:ln>
                            <a:noFill/>
                          </a:ln>
                          <a:solidFill>
                            <a:schemeClr val="tx1"/>
                          </a:solidFill>
                          <a:effectLst/>
                        </a:rPr>
                        <a:t> </a:t>
                      </a:r>
                      <a:r>
                        <a:rPr lang="en-US" sz="1600" u="none" strike="noStrike" cap="none" dirty="0" smtClean="0">
                          <a:ln>
                            <a:noFill/>
                          </a:ln>
                          <a:solidFill>
                            <a:schemeClr val="tx1"/>
                          </a:solidFill>
                          <a:effectLst/>
                        </a:rPr>
                        <a:t>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627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Setting up the</a:t>
                      </a:r>
                      <a:r>
                        <a:rPr lang="en-US" sz="1600" u="none" strike="noStrike" cap="none" baseline="0" dirty="0" smtClean="0">
                          <a:ln>
                            <a:noFill/>
                          </a:ln>
                          <a:solidFill>
                            <a:schemeClr val="tx1"/>
                          </a:solidFill>
                          <a:effectLst/>
                        </a:rPr>
                        <a:t> </a:t>
                      </a:r>
                      <a:r>
                        <a:rPr lang="en-US" sz="1600" u="none" strike="noStrike" cap="none" baseline="0" dirty="0" err="1" smtClean="0">
                          <a:ln>
                            <a:noFill/>
                          </a:ln>
                          <a:solidFill>
                            <a:schemeClr val="tx1"/>
                          </a:solidFill>
                          <a:effectLst/>
                        </a:rPr>
                        <a:t>YDiLS</a:t>
                      </a:r>
                      <a:endParaRPr lang="en-US" sz="1600" u="none" strike="noStrike" cap="none" dirty="0">
                        <a:ln>
                          <a:noFill/>
                        </a:ln>
                        <a:solidFill>
                          <a:schemeClr val="tx1"/>
                        </a:solidFill>
                        <a:effectLst/>
                      </a:endParaRP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1:1 support</a:t>
                      </a:r>
                      <a:endParaRPr lang="en-US" sz="1600" u="none" strike="noStrike" cap="none" dirty="0">
                        <a:ln>
                          <a:noFill/>
                        </a:ln>
                        <a:solidFill>
                          <a:schemeClr val="tx1"/>
                        </a:solidFill>
                        <a:effectLst/>
                      </a:endParaRP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Sept</a:t>
                      </a:r>
                      <a:r>
                        <a:rPr lang="en-US" sz="1600" u="none" strike="noStrike" cap="none" baseline="0" dirty="0" smtClean="0">
                          <a:ln>
                            <a:noFill/>
                          </a:ln>
                          <a:solidFill>
                            <a:schemeClr val="tx1"/>
                          </a:solidFill>
                          <a:effectLst/>
                        </a:rPr>
                        <a:t>ember 2017</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54512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Pre-Data </a:t>
                      </a:r>
                      <a:r>
                        <a:rPr lang="en-US" sz="1600" u="none" strike="noStrike" cap="none" dirty="0">
                          <a:ln>
                            <a:noFill/>
                          </a:ln>
                          <a:solidFill>
                            <a:schemeClr val="tx1"/>
                          </a:solidFill>
                          <a:effectLst/>
                        </a:rPr>
                        <a:t>Making Meaning Session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ln>
                            <a:noFill/>
                          </a:ln>
                          <a:solidFill>
                            <a:schemeClr val="tx1"/>
                          </a:solidFill>
                          <a:effectLst/>
                        </a:rPr>
                        <a:t>Webinar</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October </a:t>
                      </a:r>
                      <a:r>
                        <a:rPr lang="en-US" sz="1600" u="none" strike="noStrike" cap="none" dirty="0">
                          <a:ln>
                            <a:noFill/>
                          </a:ln>
                          <a:solidFill>
                            <a:schemeClr val="tx1"/>
                          </a:solidFill>
                          <a:effectLst/>
                        </a:rPr>
                        <a:t>2017</a:t>
                      </a: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23200">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ln>
                            <a:noFill/>
                          </a:ln>
                          <a:solidFill>
                            <a:schemeClr val="tx1"/>
                          </a:solidFill>
                          <a:effectLst/>
                        </a:rPr>
                        <a:t>Launching </a:t>
                      </a:r>
                      <a:r>
                        <a:rPr lang="en-US" sz="1600" u="none" strike="noStrike" cap="none" dirty="0">
                          <a:ln>
                            <a:noFill/>
                          </a:ln>
                          <a:solidFill>
                            <a:schemeClr val="tx1"/>
                          </a:solidFill>
                          <a:effectLst/>
                        </a:rPr>
                        <a:t>your Post </a:t>
                      </a:r>
                      <a:r>
                        <a:rPr lang="en-US" sz="1600" u="none" strike="noStrike" cap="none" dirty="0" err="1">
                          <a:ln>
                            <a:noFill/>
                          </a:ln>
                          <a:solidFill>
                            <a:schemeClr val="tx1"/>
                          </a:solidFill>
                          <a:effectLst/>
                        </a:rPr>
                        <a:t>YDiLS</a:t>
                      </a:r>
                      <a:r>
                        <a:rPr lang="en-US" sz="1600" u="none" strike="noStrike" cap="none" dirty="0">
                          <a:ln>
                            <a:noFill/>
                          </a:ln>
                          <a:solidFill>
                            <a:schemeClr val="tx1"/>
                          </a:solidFill>
                          <a:effectLst/>
                        </a:rPr>
                        <a:t> </a:t>
                      </a:r>
                    </a:p>
                  </a:txBody>
                  <a:tcPr marL="45725" marR="45725" marT="45725" marB="45725" anchor="ctr">
                    <a:lnL w="9525" cap="flat" cmpd="sng">
                      <a:solidFill>
                        <a:srgbClr val="EC792B"/>
                      </a:solidFill>
                      <a:prstDash val="solid"/>
                      <a:round/>
                      <a:headEnd type="none" w="med" len="med"/>
                      <a:tailEnd type="none" w="med" len="med"/>
                    </a:lnL>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a:ln>
                            <a:noFill/>
                          </a:ln>
                          <a:solidFill>
                            <a:schemeClr val="tx1"/>
                          </a:solidFill>
                          <a:effectLst/>
                        </a:rPr>
                        <a:t>Webinar</a:t>
                      </a:r>
                    </a:p>
                  </a:txBody>
                  <a:tcPr marL="45725" marR="45725" marT="45725" marB="45725" anchor="ct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ln>
                            <a:noFill/>
                          </a:ln>
                          <a:solidFill>
                            <a:schemeClr val="tx1"/>
                          </a:solidFill>
                          <a:effectLst/>
                        </a:rPr>
                        <a:t>May </a:t>
                      </a:r>
                      <a:r>
                        <a:rPr lang="en-US" sz="1600" u="none" strike="noStrike" cap="none" dirty="0" smtClean="0">
                          <a:ln>
                            <a:noFill/>
                          </a:ln>
                          <a:solidFill>
                            <a:schemeClr val="tx1"/>
                          </a:solidFill>
                          <a:effectLst/>
                        </a:rPr>
                        <a:t>2018</a:t>
                      </a:r>
                      <a:endParaRPr lang="en-US" sz="1600" u="none" strike="noStrike" cap="none" dirty="0">
                        <a:ln>
                          <a:noFill/>
                        </a:ln>
                        <a:solidFill>
                          <a:schemeClr val="tx1"/>
                        </a:solidFill>
                        <a:effectLst/>
                      </a:endParaRPr>
                    </a:p>
                  </a:txBody>
                  <a:tcPr marL="45725" marR="45725" marT="45725" marB="45725" anchor="ctr">
                    <a:lnR w="9525" cap="flat" cmpd="sng">
                      <a:solidFill>
                        <a:srgbClr val="EC792B"/>
                      </a:solidFill>
                      <a:prstDash val="solid"/>
                      <a:round/>
                      <a:headEnd type="none" w="med" len="med"/>
                      <a:tailEnd type="none" w="med" len="med"/>
                    </a:lnR>
                    <a:lnT w="9525" cap="flat" cmpd="sng" algn="ctr">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r h="485675">
                <a:tc>
                  <a:txBody>
                    <a:bodyPr/>
                    <a:lstStyle/>
                    <a:p>
                      <a:pPr marL="0" marR="0" lvl="0" indent="0" algn="l" rtl="0">
                        <a:lnSpc>
                          <a:spcPct val="100000"/>
                        </a:lnSpc>
                        <a:spcBef>
                          <a:spcPts val="0"/>
                        </a:spcBef>
                        <a:spcAft>
                          <a:spcPts val="0"/>
                        </a:spcAft>
                        <a:buClr>
                          <a:schemeClr val="dk1"/>
                        </a:buClr>
                        <a:buSzPct val="25000"/>
                        <a:buFont typeface="Helvetica Neue"/>
                        <a:buNone/>
                      </a:pPr>
                      <a:r>
                        <a:rPr lang="en-US" sz="1600" u="none" strike="noStrike" cap="none" dirty="0" smtClean="0">
                          <a:solidFill>
                            <a:srgbClr val="92D050"/>
                          </a:solidFill>
                          <a:effectLst>
                            <a:glow rad="63500">
                              <a:schemeClr val="accent6">
                                <a:satMod val="175000"/>
                                <a:alpha val="40000"/>
                              </a:schemeClr>
                            </a:glow>
                          </a:effectLst>
                        </a:rPr>
                        <a:t>Post-Data </a:t>
                      </a:r>
                      <a:r>
                        <a:rPr lang="en-US" sz="1600" u="none" strike="noStrike" cap="none" dirty="0">
                          <a:solidFill>
                            <a:srgbClr val="92D050"/>
                          </a:solidFill>
                          <a:effectLst>
                            <a:glow rad="63500">
                              <a:schemeClr val="accent6">
                                <a:satMod val="175000"/>
                                <a:alpha val="40000"/>
                              </a:schemeClr>
                            </a:glow>
                          </a:effectLst>
                        </a:rPr>
                        <a:t>Making Meaning Session: What Have We Learned? What More Do We Need to Learn?</a:t>
                      </a:r>
                    </a:p>
                  </a:txBody>
                  <a:tcPr marL="45725" marR="45725" marT="45725" marB="45725" anchor="ctr">
                    <a:lnL w="9525" cap="flat" cmpd="sng">
                      <a:solidFill>
                        <a:srgbClr val="EC792B"/>
                      </a:solidFill>
                      <a:prstDash val="solid"/>
                      <a:round/>
                      <a:headEnd type="none" w="med" len="med"/>
                      <a:tailEnd type="none" w="med" len="med"/>
                    </a:lnL>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solidFill>
                            <a:srgbClr val="92D050"/>
                          </a:solidFill>
                          <a:effectLst>
                            <a:glow rad="63500">
                              <a:schemeClr val="accent6">
                                <a:satMod val="175000"/>
                                <a:alpha val="40000"/>
                              </a:schemeClr>
                            </a:glow>
                          </a:effectLst>
                        </a:rPr>
                        <a:t>In-Person +</a:t>
                      </a:r>
                      <a:br>
                        <a:rPr lang="en-US" sz="1600" u="none" strike="noStrike" cap="none" dirty="0">
                          <a:solidFill>
                            <a:srgbClr val="92D050"/>
                          </a:solidFill>
                          <a:effectLst>
                            <a:glow rad="63500">
                              <a:schemeClr val="accent6">
                                <a:satMod val="175000"/>
                                <a:alpha val="40000"/>
                              </a:schemeClr>
                            </a:glow>
                          </a:effectLst>
                        </a:rPr>
                      </a:br>
                      <a:r>
                        <a:rPr lang="en-US" sz="1600" u="none" strike="noStrike" cap="none" dirty="0">
                          <a:solidFill>
                            <a:srgbClr val="92D050"/>
                          </a:solidFill>
                          <a:effectLst>
                            <a:glow rad="63500">
                              <a:schemeClr val="accent6">
                                <a:satMod val="175000"/>
                                <a:alpha val="40000"/>
                              </a:schemeClr>
                            </a:glow>
                          </a:effectLst>
                        </a:rPr>
                        <a:t>1:1 Feedback</a:t>
                      </a:r>
                    </a:p>
                  </a:txBody>
                  <a:tcPr marL="45725" marR="45725" marT="45725" marB="45725" anchor="ct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Helvetica Neue"/>
                        <a:buNone/>
                      </a:pPr>
                      <a:r>
                        <a:rPr lang="en-US" sz="1600" u="none" strike="noStrike" cap="none" dirty="0">
                          <a:solidFill>
                            <a:srgbClr val="92D050"/>
                          </a:solidFill>
                          <a:effectLst>
                            <a:glow rad="63500">
                              <a:schemeClr val="accent6">
                                <a:satMod val="175000"/>
                                <a:alpha val="40000"/>
                              </a:schemeClr>
                            </a:glow>
                          </a:effectLst>
                        </a:rPr>
                        <a:t>June/July </a:t>
                      </a:r>
                      <a:r>
                        <a:rPr lang="en-US" sz="1600" u="none" strike="noStrike" cap="none" dirty="0" smtClean="0">
                          <a:solidFill>
                            <a:srgbClr val="92D050"/>
                          </a:solidFill>
                          <a:effectLst>
                            <a:glow rad="63500">
                              <a:schemeClr val="accent6">
                                <a:satMod val="175000"/>
                                <a:alpha val="40000"/>
                              </a:schemeClr>
                            </a:glow>
                          </a:effectLst>
                        </a:rPr>
                        <a:t>2018</a:t>
                      </a:r>
                      <a:endParaRPr lang="en-US" sz="1600" u="none" strike="noStrike" cap="none" dirty="0">
                        <a:solidFill>
                          <a:srgbClr val="92D050"/>
                        </a:solidFill>
                        <a:effectLst>
                          <a:glow rad="63500">
                            <a:schemeClr val="accent6">
                              <a:satMod val="175000"/>
                              <a:alpha val="40000"/>
                            </a:schemeClr>
                          </a:glow>
                        </a:effectLst>
                      </a:endParaRPr>
                    </a:p>
                  </a:txBody>
                  <a:tcPr marL="45725" marR="45725" marT="45725" marB="45725" anchor="ctr">
                    <a:lnR w="9525" cap="flat" cmpd="sng">
                      <a:solidFill>
                        <a:srgbClr val="EC792B"/>
                      </a:solidFill>
                      <a:prstDash val="solid"/>
                      <a:round/>
                      <a:headEnd type="none" w="med" len="med"/>
                      <a:tailEnd type="none" w="med" len="med"/>
                    </a:lnR>
                    <a:lnT w="9525" cap="flat" cmpd="sng">
                      <a:solidFill>
                        <a:srgbClr val="EC792B"/>
                      </a:solidFill>
                      <a:prstDash val="solid"/>
                      <a:round/>
                      <a:headEnd type="none" w="med" len="med"/>
                      <a:tailEnd type="none" w="med" len="med"/>
                    </a:lnT>
                    <a:lnB w="9525" cap="flat" cmpd="sng">
                      <a:solidFill>
                        <a:srgbClr val="EC792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2777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descr="group+holding+hands+undershot.jpg"/>
          <p:cNvPicPr preferRelativeResize="0"/>
          <p:nvPr/>
        </p:nvPicPr>
        <p:blipFill rotWithShape="1">
          <a:blip r:embed="rId3">
            <a:alphaModFix/>
          </a:blip>
          <a:srcRect l="24943" r="24948"/>
          <a:stretch/>
        </p:blipFill>
        <p:spPr>
          <a:xfrm>
            <a:off x="7257133" y="410801"/>
            <a:ext cx="4536000" cy="6028932"/>
          </a:xfrm>
          <a:prstGeom prst="rect">
            <a:avLst/>
          </a:prstGeom>
          <a:noFill/>
          <a:ln>
            <a:noFill/>
          </a:ln>
          <a:effectLst>
            <a:outerShdw blurRad="1054100" dist="50800" dir="5400000" sx="35000" sy="35000" algn="ctr" rotWithShape="0">
              <a:srgbClr val="000000">
                <a:alpha val="80000"/>
              </a:srgbClr>
            </a:outerShdw>
          </a:effectLst>
        </p:spPr>
      </p:pic>
      <p:sp>
        <p:nvSpPr>
          <p:cNvPr id="406" name="Shape 406"/>
          <p:cNvSpPr txBox="1">
            <a:spLocks noGrp="1"/>
          </p:cNvSpPr>
          <p:nvPr>
            <p:ph type="body" idx="1"/>
          </p:nvPr>
        </p:nvSpPr>
        <p:spPr>
          <a:xfrm>
            <a:off x="389300" y="410801"/>
            <a:ext cx="6418000" cy="5498467"/>
          </a:xfrm>
          <a:prstGeom prst="rect">
            <a:avLst/>
          </a:prstGeom>
        </p:spPr>
        <p:txBody>
          <a:bodyPr lIns="91433" tIns="91433" rIns="91433" bIns="91433" anchor="t" anchorCtr="0">
            <a:noAutofit/>
          </a:bodyPr>
          <a:lstStyle/>
          <a:p>
            <a:pPr marL="0" lvl="0" indent="0" algn="ctr">
              <a:lnSpc>
                <a:spcPct val="90000"/>
              </a:lnSpc>
              <a:spcBef>
                <a:spcPts val="1000"/>
              </a:spcBef>
              <a:spcAft>
                <a:spcPts val="0"/>
              </a:spcAft>
              <a:buClr>
                <a:srgbClr val="000000"/>
              </a:buClr>
              <a:buSzPct val="25000"/>
              <a:buNone/>
            </a:pPr>
            <a:r>
              <a:rPr lang="en-US" sz="3500" b="1" dirty="0" smtClean="0">
                <a:solidFill>
                  <a:srgbClr val="00939F"/>
                </a:solidFill>
              </a:rPr>
              <a:t>Making Meaning of Post Data: Individually and as a group</a:t>
            </a:r>
          </a:p>
          <a:p>
            <a:pPr marL="0" lvl="0" indent="0">
              <a:lnSpc>
                <a:spcPct val="90000"/>
              </a:lnSpc>
              <a:spcBef>
                <a:spcPts val="1000"/>
              </a:spcBef>
              <a:spcAft>
                <a:spcPts val="0"/>
              </a:spcAft>
              <a:buClr>
                <a:srgbClr val="000000"/>
              </a:buClr>
              <a:buSzPct val="25000"/>
              <a:buNone/>
            </a:pPr>
            <a:endParaRPr lang="en-US" sz="2400" dirty="0" smtClean="0">
              <a:solidFill>
                <a:srgbClr val="000000"/>
              </a:solidFill>
            </a:endParaRPr>
          </a:p>
          <a:p>
            <a:pPr marL="0" lvl="0" indent="0">
              <a:lnSpc>
                <a:spcPct val="90000"/>
              </a:lnSpc>
              <a:spcBef>
                <a:spcPts val="1000"/>
              </a:spcBef>
              <a:spcAft>
                <a:spcPts val="0"/>
              </a:spcAft>
              <a:buClr>
                <a:srgbClr val="000000"/>
              </a:buClr>
              <a:buSzPct val="25000"/>
              <a:buNone/>
            </a:pPr>
            <a:r>
              <a:rPr lang="en-US" sz="2400" dirty="0" smtClean="0">
                <a:solidFill>
                  <a:srgbClr val="000000"/>
                </a:solidFill>
              </a:rPr>
              <a:t>Discuss </a:t>
            </a:r>
            <a:r>
              <a:rPr lang="en-US" sz="2400" dirty="0">
                <a:solidFill>
                  <a:srgbClr val="000000"/>
                </a:solidFill>
              </a:rPr>
              <a:t>“What have we learned? And, what more do we need to know about </a:t>
            </a:r>
            <a:r>
              <a:rPr lang="en-US" sz="2400" dirty="0" smtClean="0">
                <a:solidFill>
                  <a:srgbClr val="000000"/>
                </a:solidFill>
              </a:rPr>
              <a:t>Youth Organizing</a:t>
            </a:r>
            <a:endParaRPr lang="en-US" sz="2400" dirty="0">
              <a:solidFill>
                <a:srgbClr val="000000"/>
              </a:solidFill>
            </a:endParaRPr>
          </a:p>
          <a:p>
            <a:pPr lvl="0" indent="-228600">
              <a:lnSpc>
                <a:spcPct val="90000"/>
              </a:lnSpc>
              <a:spcBef>
                <a:spcPts val="1000"/>
              </a:spcBef>
              <a:spcAft>
                <a:spcPts val="0"/>
              </a:spcAft>
              <a:buClr>
                <a:srgbClr val="000000"/>
              </a:buClr>
            </a:pPr>
            <a:r>
              <a:rPr lang="en-US" sz="2400" dirty="0" smtClean="0">
                <a:solidFill>
                  <a:srgbClr val="000000"/>
                </a:solidFill>
              </a:rPr>
              <a:t>What </a:t>
            </a:r>
            <a:r>
              <a:rPr lang="en-US" sz="2400" dirty="0">
                <a:solidFill>
                  <a:srgbClr val="000000"/>
                </a:solidFill>
              </a:rPr>
              <a:t>is missing?</a:t>
            </a:r>
          </a:p>
          <a:p>
            <a:pPr lvl="0" indent="-228600">
              <a:lnSpc>
                <a:spcPct val="90000"/>
              </a:lnSpc>
              <a:spcBef>
                <a:spcPts val="1000"/>
              </a:spcBef>
              <a:spcAft>
                <a:spcPts val="0"/>
              </a:spcAft>
              <a:buClr>
                <a:srgbClr val="000000"/>
              </a:buClr>
            </a:pPr>
            <a:r>
              <a:rPr lang="en-US" sz="2400" dirty="0">
                <a:solidFill>
                  <a:srgbClr val="000000"/>
                </a:solidFill>
              </a:rPr>
              <a:t>What other measures exist?</a:t>
            </a:r>
          </a:p>
          <a:p>
            <a:pPr lvl="0" indent="-228600">
              <a:lnSpc>
                <a:spcPct val="90000"/>
              </a:lnSpc>
              <a:spcBef>
                <a:spcPts val="1000"/>
              </a:spcBef>
              <a:spcAft>
                <a:spcPts val="0"/>
              </a:spcAft>
              <a:buClr>
                <a:srgbClr val="000000"/>
              </a:buClr>
            </a:pPr>
            <a:r>
              <a:rPr lang="en-US" sz="2400" dirty="0">
                <a:solidFill>
                  <a:srgbClr val="000000"/>
                </a:solidFill>
              </a:rPr>
              <a:t>What types of methods would work best to capture this data?</a:t>
            </a:r>
          </a:p>
        </p:txBody>
      </p:sp>
      <p:sp>
        <p:nvSpPr>
          <p:cNvPr id="6" name="Title 1"/>
          <p:cNvSpPr txBox="1">
            <a:spLocks/>
          </p:cNvSpPr>
          <p:nvPr/>
        </p:nvSpPr>
        <p:spPr>
          <a:xfrm>
            <a:off x="7770533" y="684133"/>
            <a:ext cx="3509200" cy="5755600"/>
          </a:xfrm>
          <a:prstGeom prst="rect">
            <a:avLst/>
          </a:prstGeom>
          <a:noFill/>
          <a:ln>
            <a:noFill/>
          </a:ln>
        </p:spPr>
        <p:txBody>
          <a:bodyPr lIns="68575" tIns="68575" rIns="68575" bIns="6857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ct val="100000"/>
              <a:buFont typeface="Calibri"/>
              <a:buNone/>
              <a:defRPr sz="4000" b="0" i="0" u="none" strike="noStrike" cap="none">
                <a:solidFill>
                  <a:schemeClr val="dk1"/>
                </a:solidFill>
                <a:latin typeface="Calibri"/>
                <a:ea typeface="Calibri"/>
                <a:cs typeface="Calibri"/>
                <a:sym typeface="Calibri"/>
              </a:defRPr>
            </a:lvl9pPr>
          </a:lstStyle>
          <a:p>
            <a:pPr algn="ctr"/>
            <a:endParaRPr lang="en-US" dirty="0"/>
          </a:p>
        </p:txBody>
      </p:sp>
    </p:spTree>
    <p:extLst>
      <p:ext uri="{BB962C8B-B14F-4D97-AF65-F5344CB8AC3E}">
        <p14:creationId xmlns:p14="http://schemas.microsoft.com/office/powerpoint/2010/main" val="1053912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9178" y="1"/>
            <a:ext cx="9336435" cy="5001414"/>
          </a:xfrm>
          <a:prstGeom prst="rect">
            <a:avLst/>
          </a:prstGeom>
        </p:spPr>
      </p:pic>
      <p:sp>
        <p:nvSpPr>
          <p:cNvPr id="4" name="Rectangle 3"/>
          <p:cNvSpPr/>
          <p:nvPr/>
        </p:nvSpPr>
        <p:spPr>
          <a:xfrm>
            <a:off x="1446947" y="5001416"/>
            <a:ext cx="9339072" cy="18565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31"/>
          <p:cNvSpPr txBox="1"/>
          <p:nvPr/>
        </p:nvSpPr>
        <p:spPr>
          <a:xfrm>
            <a:off x="1461888" y="-149410"/>
            <a:ext cx="9368665" cy="2136587"/>
          </a:xfrm>
          <a:prstGeom prst="rect">
            <a:avLst/>
          </a:prstGeom>
          <a:solidFill>
            <a:srgbClr val="FFFFFF">
              <a:alpha val="52000"/>
            </a:srgbClr>
          </a:solidFill>
          <a:ln>
            <a:noFill/>
          </a:ln>
        </p:spPr>
        <p:txBody>
          <a:bodyPr lIns="91425" tIns="91425" rIns="91425" bIns="91425" anchor="t" anchorCtr="0">
            <a:noAutofit/>
          </a:bodyPr>
          <a:lstStyle/>
          <a:p>
            <a:pPr algn="r">
              <a:lnSpc>
                <a:spcPct val="120000"/>
              </a:lnSpc>
            </a:pPr>
            <a:r>
              <a:rPr lang="en-US" sz="3600" b="1" dirty="0">
                <a:solidFill>
                  <a:srgbClr val="D74520"/>
                </a:solidFill>
                <a:effectLst>
                  <a:outerShdw blurRad="50800" dist="38100" dir="2700000" algn="tl" rotWithShape="0">
                    <a:prstClr val="black">
                      <a:alpha val="40000"/>
                    </a:prstClr>
                  </a:outerShdw>
                </a:effectLst>
                <a:latin typeface="Trebuchet MS"/>
                <a:ea typeface="Trebuchet MS"/>
                <a:cs typeface="Trebuchet MS"/>
                <a:sym typeface="Trebuchet MS"/>
              </a:rPr>
              <a:t>EXCERPTS FROM:</a:t>
            </a:r>
            <a:br>
              <a:rPr lang="en-US" sz="3600" b="1" dirty="0">
                <a:solidFill>
                  <a:srgbClr val="D74520"/>
                </a:solidFill>
                <a:effectLst>
                  <a:outerShdw blurRad="50800" dist="38100" dir="2700000" algn="tl" rotWithShape="0">
                    <a:prstClr val="black">
                      <a:alpha val="40000"/>
                    </a:prstClr>
                  </a:outerShdw>
                </a:effectLst>
                <a:latin typeface="Trebuchet MS"/>
                <a:ea typeface="Trebuchet MS"/>
                <a:cs typeface="Trebuchet MS"/>
                <a:sym typeface="Trebuchet MS"/>
              </a:rPr>
            </a:br>
            <a:r>
              <a:rPr lang="en-US" sz="3600" b="1" dirty="0">
                <a:solidFill>
                  <a:srgbClr val="D74520"/>
                </a:solidFill>
                <a:effectLst>
                  <a:outerShdw blurRad="50800" dist="38100" dir="2700000" algn="tl" rotWithShape="0">
                    <a:prstClr val="black">
                      <a:alpha val="40000"/>
                    </a:prstClr>
                  </a:outerShdw>
                </a:effectLst>
                <a:latin typeface="Trebuchet MS"/>
                <a:ea typeface="Trebuchet MS"/>
                <a:cs typeface="Trebuchet MS"/>
                <a:sym typeface="Trebuchet MS"/>
              </a:rPr>
              <a:t>Campaign Strategies to Unlock </a:t>
            </a:r>
          </a:p>
          <a:p>
            <a:pPr algn="r">
              <a:lnSpc>
                <a:spcPct val="120000"/>
              </a:lnSpc>
            </a:pPr>
            <a:r>
              <a:rPr lang="en-US" sz="3600" b="1" dirty="0">
                <a:solidFill>
                  <a:srgbClr val="D74520"/>
                </a:solidFill>
                <a:effectLst>
                  <a:outerShdw blurRad="50800" dist="38100" dir="2700000" algn="tl" rotWithShape="0">
                    <a:prstClr val="black">
                      <a:alpha val="40000"/>
                    </a:prstClr>
                  </a:outerShdw>
                </a:effectLst>
                <a:latin typeface="Trebuchet MS"/>
                <a:ea typeface="Trebuchet MS"/>
                <a:cs typeface="Trebuchet MS"/>
                <a:sym typeface="Trebuchet MS"/>
              </a:rPr>
              <a:t>Foundation Funding for Youth Organizing</a:t>
            </a:r>
            <a:endParaRPr lang="en" sz="2400" dirty="0">
              <a:solidFill>
                <a:srgbClr val="D74520"/>
              </a:solidFill>
              <a:latin typeface="Trebuchet MS"/>
              <a:ea typeface="Trebuchet MS"/>
              <a:cs typeface="Trebuchet MS"/>
              <a:sym typeface="Trebuchet MS"/>
            </a:endParaRPr>
          </a:p>
        </p:txBody>
      </p:sp>
      <p:pic>
        <p:nvPicPr>
          <p:cNvPr id="3" name="Picture 2" descr="Wonder_logo_CMYK.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7533" y="5877122"/>
            <a:ext cx="1543888" cy="55469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9076" y="5784338"/>
            <a:ext cx="1353966" cy="690523"/>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1335" y="5691056"/>
            <a:ext cx="1555096" cy="847527"/>
          </a:xfrm>
          <a:prstGeom prst="rect">
            <a:avLst/>
          </a:prstGeom>
        </p:spPr>
      </p:pic>
    </p:spTree>
    <p:extLst>
      <p:ext uri="{BB962C8B-B14F-4D97-AF65-F5344CB8AC3E}">
        <p14:creationId xmlns:p14="http://schemas.microsoft.com/office/powerpoint/2010/main" val="115712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45" name="Shape 45"/>
          <p:cNvSpPr/>
          <p:nvPr/>
        </p:nvSpPr>
        <p:spPr>
          <a:xfrm>
            <a:off x="1524000" y="1"/>
            <a:ext cx="9144000" cy="6857832"/>
          </a:xfrm>
          <a:prstGeom prst="rect">
            <a:avLst/>
          </a:prstGeom>
          <a:solidFill>
            <a:srgbClr val="004F7E"/>
          </a:solidFill>
          <a:ln>
            <a:noFill/>
          </a:ln>
        </p:spPr>
        <p:txBody>
          <a:bodyPr lIns="91425" tIns="91425" rIns="91425" bIns="91425" anchor="ctr" anchorCtr="0">
            <a:noAutofit/>
          </a:bodyPr>
          <a:lstStyle/>
          <a:p>
            <a:endParaRPr>
              <a:solidFill>
                <a:schemeClr val="bg1"/>
              </a:solidFill>
            </a:endParaRPr>
          </a:p>
        </p:txBody>
      </p:sp>
      <p:sp>
        <p:nvSpPr>
          <p:cNvPr id="2" name="Slide Number Placeholder 1"/>
          <p:cNvSpPr>
            <a:spLocks noGrp="1"/>
          </p:cNvSpPr>
          <p:nvPr>
            <p:ph type="sldNum" idx="12"/>
          </p:nvPr>
        </p:nvSpPr>
        <p:spPr/>
        <p:txBody>
          <a:bodyPr/>
          <a:lstStyle/>
          <a:p>
            <a:fld id="{00000000-1234-1234-1234-123412341234}" type="slidenum">
              <a:rPr lang="en" smtClean="0">
                <a:solidFill>
                  <a:schemeClr val="bg1"/>
                </a:solidFill>
              </a:rPr>
              <a:pPr/>
              <a:t>23</a:t>
            </a:fld>
            <a:endParaRPr lang="en">
              <a:solidFill>
                <a:schemeClr val="bg1"/>
              </a:solidFill>
            </a:endParaRPr>
          </a:p>
        </p:txBody>
      </p:sp>
      <p:sp>
        <p:nvSpPr>
          <p:cNvPr id="4" name="TextBox 3"/>
          <p:cNvSpPr txBox="1"/>
          <p:nvPr/>
        </p:nvSpPr>
        <p:spPr>
          <a:xfrm>
            <a:off x="1785457" y="1139109"/>
            <a:ext cx="8665440" cy="4653582"/>
          </a:xfrm>
          <a:prstGeom prst="rect">
            <a:avLst/>
          </a:prstGeom>
          <a:noFill/>
        </p:spPr>
        <p:txBody>
          <a:bodyPr wrap="square" rtlCol="0">
            <a:spAutoFit/>
          </a:bodyPr>
          <a:lstStyle/>
          <a:p>
            <a:pPr marL="342900" indent="-342900">
              <a:lnSpc>
                <a:spcPct val="130000"/>
              </a:lnSpc>
              <a:buFont typeface="+mj-lt"/>
              <a:buAutoNum type="arabicPeriod"/>
            </a:pPr>
            <a:r>
              <a:rPr lang="en-US" dirty="0">
                <a:solidFill>
                  <a:schemeClr val="bg1"/>
                </a:solidFill>
              </a:rPr>
              <a:t>There are common characteristics of audiences who can be persuaded to fund youth organizing strategies</a:t>
            </a:r>
          </a:p>
          <a:p>
            <a:pPr marL="342900" indent="-342900">
              <a:lnSpc>
                <a:spcPct val="130000"/>
              </a:lnSpc>
              <a:buFont typeface="+mj-lt"/>
              <a:buAutoNum type="arabicPeriod"/>
            </a:pPr>
            <a:r>
              <a:rPr lang="en-US" dirty="0">
                <a:solidFill>
                  <a:schemeClr val="bg1"/>
                </a:solidFill>
              </a:rPr>
              <a:t>There are common characteristics of audiences who </a:t>
            </a:r>
            <a:r>
              <a:rPr lang="en-US" u="sng" dirty="0">
                <a:solidFill>
                  <a:schemeClr val="bg1"/>
                </a:solidFill>
              </a:rPr>
              <a:t>cannot</a:t>
            </a:r>
            <a:r>
              <a:rPr lang="en-US" dirty="0">
                <a:solidFill>
                  <a:schemeClr val="bg1"/>
                </a:solidFill>
              </a:rPr>
              <a:t> be persuaded to fund youth organizing strategies</a:t>
            </a:r>
          </a:p>
          <a:p>
            <a:pPr marL="342900" indent="-342900">
              <a:lnSpc>
                <a:spcPct val="130000"/>
              </a:lnSpc>
              <a:buFont typeface="+mj-lt"/>
              <a:buAutoNum type="arabicPeriod"/>
            </a:pPr>
            <a:r>
              <a:rPr lang="en-US" dirty="0">
                <a:solidFill>
                  <a:schemeClr val="bg1"/>
                </a:solidFill>
              </a:rPr>
              <a:t>The messaging tested well with youth organizers – </a:t>
            </a:r>
            <a:r>
              <a:rPr lang="en-US" i="1" dirty="0">
                <a:solidFill>
                  <a:schemeClr val="bg1"/>
                </a:solidFill>
              </a:rPr>
              <a:t>and</a:t>
            </a:r>
            <a:r>
              <a:rPr lang="en-US" dirty="0">
                <a:solidFill>
                  <a:schemeClr val="bg1"/>
                </a:solidFill>
              </a:rPr>
              <a:t> there is a need to train on implementation</a:t>
            </a:r>
          </a:p>
          <a:p>
            <a:pPr marL="342900" indent="-342900">
              <a:lnSpc>
                <a:spcPct val="130000"/>
              </a:lnSpc>
              <a:buFont typeface="+mj-lt"/>
              <a:buAutoNum type="arabicPeriod"/>
            </a:pPr>
            <a:endParaRPr lang="en-US" sz="1000" dirty="0">
              <a:solidFill>
                <a:schemeClr val="bg1"/>
              </a:solidFill>
            </a:endParaRPr>
          </a:p>
          <a:p>
            <a:pPr marL="342900" indent="-342900">
              <a:lnSpc>
                <a:spcPct val="130000"/>
              </a:lnSpc>
              <a:buFont typeface="+mj-lt"/>
              <a:buAutoNum type="arabicPeriod"/>
            </a:pPr>
            <a:r>
              <a:rPr lang="en-US" dirty="0">
                <a:solidFill>
                  <a:schemeClr val="bg1"/>
                </a:solidFill>
              </a:rPr>
              <a:t>To be persuaded to fund youth organizing, funders need to hear both from their peers and from young people</a:t>
            </a:r>
          </a:p>
          <a:p>
            <a:pPr marL="342900" indent="-342900">
              <a:lnSpc>
                <a:spcPct val="130000"/>
              </a:lnSpc>
              <a:buFont typeface="+mj-lt"/>
              <a:buAutoNum type="arabicPeriod"/>
            </a:pPr>
            <a:endParaRPr lang="en-US" sz="1000" dirty="0">
              <a:solidFill>
                <a:schemeClr val="bg1"/>
              </a:solidFill>
            </a:endParaRPr>
          </a:p>
          <a:p>
            <a:pPr marL="342900" indent="-342900">
              <a:lnSpc>
                <a:spcPct val="130000"/>
              </a:lnSpc>
              <a:buFont typeface="+mj-lt"/>
              <a:buAutoNum type="arabicPeriod"/>
            </a:pPr>
            <a:r>
              <a:rPr lang="en-US" dirty="0">
                <a:solidFill>
                  <a:schemeClr val="bg1"/>
                </a:solidFill>
              </a:rPr>
              <a:t>Messages need to be emotionally attuned to the target audience</a:t>
            </a:r>
            <a:br>
              <a:rPr lang="en-US" dirty="0">
                <a:solidFill>
                  <a:schemeClr val="bg1"/>
                </a:solidFill>
              </a:rPr>
            </a:br>
            <a:endParaRPr lang="en-US" sz="1000" dirty="0">
              <a:solidFill>
                <a:schemeClr val="bg1"/>
              </a:solidFill>
            </a:endParaRPr>
          </a:p>
          <a:p>
            <a:pPr marL="342900" indent="-342900">
              <a:lnSpc>
                <a:spcPct val="130000"/>
              </a:lnSpc>
              <a:buFont typeface="+mj-lt"/>
              <a:buAutoNum type="arabicPeriod"/>
            </a:pPr>
            <a:r>
              <a:rPr lang="en-US" dirty="0">
                <a:solidFill>
                  <a:schemeClr val="bg1"/>
                </a:solidFill>
              </a:rPr>
              <a:t>There are specific storytelling elements that funders need to hear to understand the power of youth organizing</a:t>
            </a:r>
          </a:p>
        </p:txBody>
      </p:sp>
      <p:sp>
        <p:nvSpPr>
          <p:cNvPr id="20" name="Pentagon 19"/>
          <p:cNvSpPr/>
          <p:nvPr/>
        </p:nvSpPr>
        <p:spPr>
          <a:xfrm>
            <a:off x="1524000" y="296061"/>
            <a:ext cx="7096696" cy="733624"/>
          </a:xfrm>
          <a:prstGeom prst="homePlate">
            <a:avLst>
              <a:gd name="adj" fmla="val 38173"/>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endParaRPr lang="en-US" sz="2800" b="1" dirty="0">
              <a:solidFill>
                <a:schemeClr val="bg1"/>
              </a:solidFill>
              <a:ea typeface="Trebuchet MS"/>
              <a:cs typeface="Trebuchet MS"/>
              <a:sym typeface="Trebuchet MS"/>
            </a:endParaRPr>
          </a:p>
          <a:p>
            <a:pPr marL="228600"/>
            <a:r>
              <a:rPr lang="en-US" sz="2800" b="1" dirty="0">
                <a:solidFill>
                  <a:schemeClr val="bg1"/>
                </a:solidFill>
                <a:ea typeface="Trebuchet MS"/>
                <a:cs typeface="Trebuchet MS"/>
                <a:sym typeface="Trebuchet MS"/>
              </a:rPr>
              <a:t>Summary: Findings</a:t>
            </a:r>
            <a:br>
              <a:rPr lang="en-US" sz="2800" b="1" dirty="0">
                <a:solidFill>
                  <a:schemeClr val="bg1"/>
                </a:solidFill>
                <a:ea typeface="Trebuchet MS"/>
                <a:cs typeface="Trebuchet MS"/>
                <a:sym typeface="Trebuchet MS"/>
              </a:rPr>
            </a:br>
            <a:r>
              <a:rPr lang="en-US" sz="2800" dirty="0">
                <a:ea typeface="Trebuchet MS"/>
                <a:cs typeface="Trebuchet MS"/>
                <a:sym typeface="Trebuchet MS"/>
              </a:rPr>
              <a:t> </a:t>
            </a:r>
            <a:endParaRPr lang="en-US" sz="2800" dirty="0"/>
          </a:p>
        </p:txBody>
      </p:sp>
    </p:spTree>
    <p:extLst>
      <p:ext uri="{BB962C8B-B14F-4D97-AF65-F5344CB8AC3E}">
        <p14:creationId xmlns:p14="http://schemas.microsoft.com/office/powerpoint/2010/main" val="10372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45" name="Shape 45"/>
          <p:cNvSpPr/>
          <p:nvPr/>
        </p:nvSpPr>
        <p:spPr>
          <a:xfrm>
            <a:off x="1524000" y="1"/>
            <a:ext cx="9220200" cy="6857832"/>
          </a:xfrm>
          <a:prstGeom prst="rect">
            <a:avLst/>
          </a:prstGeom>
          <a:solidFill>
            <a:srgbClr val="004F7E"/>
          </a:solidFill>
          <a:ln>
            <a:noFill/>
          </a:ln>
        </p:spPr>
        <p:txBody>
          <a:bodyPr lIns="91425" tIns="91425" rIns="91425" bIns="91425" anchor="ctr" anchorCtr="0">
            <a:noAutofit/>
          </a:bodyPr>
          <a:lstStyle/>
          <a:p>
            <a:endParaRPr>
              <a:solidFill>
                <a:srgbClr val="CF1C20"/>
              </a:solidFill>
            </a:endParaRPr>
          </a:p>
        </p:txBody>
      </p:sp>
      <p:sp>
        <p:nvSpPr>
          <p:cNvPr id="37" name="Shape 37"/>
          <p:cNvSpPr/>
          <p:nvPr/>
        </p:nvSpPr>
        <p:spPr>
          <a:xfrm>
            <a:off x="1524000" y="1000882"/>
            <a:ext cx="9144000" cy="5857118"/>
          </a:xfrm>
          <a:prstGeom prst="rect">
            <a:avLst/>
          </a:prstGeom>
          <a:noFill/>
          <a:ln>
            <a:noFill/>
          </a:ln>
        </p:spPr>
        <p:txBody>
          <a:bodyPr lIns="91425" tIns="91425" rIns="91425" bIns="91425" anchor="ctr" anchorCtr="0">
            <a:noAutofit/>
          </a:bodyPr>
          <a:lstStyle/>
          <a:p>
            <a:endParaRPr/>
          </a:p>
        </p:txBody>
      </p:sp>
      <p:sp>
        <p:nvSpPr>
          <p:cNvPr id="2" name="Slide Number Placeholder 1"/>
          <p:cNvSpPr>
            <a:spLocks noGrp="1"/>
          </p:cNvSpPr>
          <p:nvPr>
            <p:ph type="sldNum" idx="12"/>
          </p:nvPr>
        </p:nvSpPr>
        <p:spPr/>
        <p:txBody>
          <a:bodyPr/>
          <a:lstStyle/>
          <a:p>
            <a:fld id="{00000000-1234-1234-1234-123412341234}" type="slidenum">
              <a:rPr lang="en" smtClean="0"/>
              <a:pPr/>
              <a:t>24</a:t>
            </a:fld>
            <a:endParaRPr lang="en"/>
          </a:p>
        </p:txBody>
      </p:sp>
      <p:sp>
        <p:nvSpPr>
          <p:cNvPr id="3" name="Pentagon 2"/>
          <p:cNvSpPr/>
          <p:nvPr/>
        </p:nvSpPr>
        <p:spPr>
          <a:xfrm>
            <a:off x="1524000" y="370757"/>
            <a:ext cx="2103652" cy="733624"/>
          </a:xfrm>
          <a:prstGeom prst="homePlate">
            <a:avLst>
              <a:gd name="adj" fmla="val 38173"/>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US" sz="2600" i="1" dirty="0">
                <a:ea typeface="Trebuchet MS"/>
                <a:cs typeface="Trebuchet MS"/>
                <a:sym typeface="Trebuchet MS"/>
              </a:rPr>
              <a:t>Finding 1:</a:t>
            </a:r>
            <a:r>
              <a:rPr lang="en-US" sz="2600" dirty="0">
                <a:ea typeface="Trebuchet MS"/>
                <a:cs typeface="Trebuchet MS"/>
                <a:sym typeface="Trebuchet MS"/>
              </a:rPr>
              <a:t> </a:t>
            </a:r>
            <a:endParaRPr lang="en-US" sz="2600" dirty="0"/>
          </a:p>
        </p:txBody>
      </p:sp>
      <p:sp>
        <p:nvSpPr>
          <p:cNvPr id="23" name="TextBox 22"/>
          <p:cNvSpPr txBox="1"/>
          <p:nvPr/>
        </p:nvSpPr>
        <p:spPr>
          <a:xfrm>
            <a:off x="1896046" y="1757394"/>
            <a:ext cx="4035376" cy="3108543"/>
          </a:xfrm>
          <a:prstGeom prst="rect">
            <a:avLst/>
          </a:prstGeom>
          <a:noFill/>
        </p:spPr>
        <p:txBody>
          <a:bodyPr wrap="square" rtlCol="0">
            <a:spAutoFit/>
          </a:bodyPr>
          <a:lstStyle/>
          <a:p>
            <a:pPr fontAlgn="base"/>
            <a:r>
              <a:rPr lang="en-US" b="1" dirty="0">
                <a:solidFill>
                  <a:srgbClr val="B1CB35"/>
                </a:solidFill>
              </a:rPr>
              <a:t>Funders who can be persuaded:</a:t>
            </a:r>
          </a:p>
          <a:p>
            <a:pPr fontAlgn="base"/>
            <a:endParaRPr lang="en-US" b="1" dirty="0">
              <a:solidFill>
                <a:srgbClr val="69B033"/>
              </a:solidFill>
            </a:endParaRPr>
          </a:p>
          <a:p>
            <a:pPr marL="285750" indent="-285750" fontAlgn="base">
              <a:buFont typeface="Arial"/>
              <a:buChar char="•"/>
            </a:pPr>
            <a:r>
              <a:rPr lang="en-US" sz="1600" dirty="0">
                <a:solidFill>
                  <a:srgbClr val="FFFFFF"/>
                </a:solidFill>
              </a:rPr>
              <a:t>See young people as civic actors who are powerful and engaged, not passive</a:t>
            </a:r>
          </a:p>
          <a:p>
            <a:pPr marL="285750" indent="-285750" fontAlgn="base">
              <a:buFont typeface="Arial"/>
              <a:buChar char="•"/>
            </a:pPr>
            <a:r>
              <a:rPr lang="en-US" sz="1600" dirty="0">
                <a:solidFill>
                  <a:srgbClr val="FFFFFF"/>
                </a:solidFill>
              </a:rPr>
              <a:t>Recognize young people as assets and believe in lifting up their voices</a:t>
            </a:r>
          </a:p>
          <a:p>
            <a:pPr marL="285750" indent="-285750" fontAlgn="base">
              <a:buFont typeface="Arial"/>
              <a:buChar char="•"/>
            </a:pPr>
            <a:r>
              <a:rPr lang="en-US" sz="1600" dirty="0">
                <a:solidFill>
                  <a:srgbClr val="FFFFFF"/>
                </a:solidFill>
              </a:rPr>
              <a:t>May be primarily concerned with individual outcomes and favor the “asset” approach to youth</a:t>
            </a:r>
          </a:p>
          <a:p>
            <a:pPr marL="285750" indent="-285750" fontAlgn="base">
              <a:buFont typeface="Arial"/>
              <a:buChar char="•"/>
            </a:pPr>
            <a:r>
              <a:rPr lang="en-US" sz="1600" dirty="0">
                <a:solidFill>
                  <a:srgbClr val="FFFFFF"/>
                </a:solidFill>
              </a:rPr>
              <a:t>Have some diversity in their investment portfolio</a:t>
            </a:r>
          </a:p>
          <a:p>
            <a:pPr fontAlgn="base"/>
            <a:endParaRPr lang="en-US" sz="1600" dirty="0">
              <a:solidFill>
                <a:srgbClr val="FFFFFF"/>
              </a:solidFill>
            </a:endParaRPr>
          </a:p>
        </p:txBody>
      </p:sp>
      <p:sp>
        <p:nvSpPr>
          <p:cNvPr id="24" name="Shape 46"/>
          <p:cNvSpPr txBox="1">
            <a:spLocks/>
          </p:cNvSpPr>
          <p:nvPr/>
        </p:nvSpPr>
        <p:spPr>
          <a:xfrm>
            <a:off x="3706777" y="365483"/>
            <a:ext cx="6884227" cy="12707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mj-lt"/>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z="2800" dirty="0">
                <a:solidFill>
                  <a:schemeClr val="bg1"/>
                </a:solidFill>
              </a:rPr>
              <a:t>There are common characteristics of audiences who can be persuaded to fund youth organizing strategies</a:t>
            </a:r>
            <a:br>
              <a:rPr lang="en-US" sz="2800" dirty="0">
                <a:solidFill>
                  <a:schemeClr val="bg1"/>
                </a:solidFill>
              </a:rPr>
            </a:br>
            <a:endParaRPr lang="en-US" sz="2800" b="0" dirty="0">
              <a:solidFill>
                <a:schemeClr val="bg1"/>
              </a:solidFill>
            </a:endParaRPr>
          </a:p>
        </p:txBody>
      </p:sp>
      <p:grpSp>
        <p:nvGrpSpPr>
          <p:cNvPr id="9" name="Group 8"/>
          <p:cNvGrpSpPr/>
          <p:nvPr/>
        </p:nvGrpSpPr>
        <p:grpSpPr>
          <a:xfrm>
            <a:off x="2072424" y="5417981"/>
            <a:ext cx="8188969" cy="530806"/>
            <a:chOff x="483551" y="1977632"/>
            <a:chExt cx="8188969" cy="530806"/>
          </a:xfrm>
        </p:grpSpPr>
        <p:sp>
          <p:nvSpPr>
            <p:cNvPr id="10" name="Freeform 9"/>
            <p:cNvSpPr/>
            <p:nvPr/>
          </p:nvSpPr>
          <p:spPr>
            <a:xfrm>
              <a:off x="483551" y="1977632"/>
              <a:ext cx="1574801" cy="530806"/>
            </a:xfrm>
            <a:custGeom>
              <a:avLst/>
              <a:gdLst>
                <a:gd name="connsiteX0" fmla="*/ 0 w 1771556"/>
                <a:gd name="connsiteY0" fmla="*/ 106293 h 1062934"/>
                <a:gd name="connsiteX1" fmla="*/ 106293 w 1771556"/>
                <a:gd name="connsiteY1" fmla="*/ 0 h 1062934"/>
                <a:gd name="connsiteX2" fmla="*/ 1665263 w 1771556"/>
                <a:gd name="connsiteY2" fmla="*/ 0 h 1062934"/>
                <a:gd name="connsiteX3" fmla="*/ 1771556 w 1771556"/>
                <a:gd name="connsiteY3" fmla="*/ 106293 h 1062934"/>
                <a:gd name="connsiteX4" fmla="*/ 1771556 w 1771556"/>
                <a:gd name="connsiteY4" fmla="*/ 956641 h 1062934"/>
                <a:gd name="connsiteX5" fmla="*/ 1665263 w 1771556"/>
                <a:gd name="connsiteY5" fmla="*/ 1062934 h 1062934"/>
                <a:gd name="connsiteX6" fmla="*/ 106293 w 1771556"/>
                <a:gd name="connsiteY6" fmla="*/ 1062934 h 1062934"/>
                <a:gd name="connsiteX7" fmla="*/ 0 w 1771556"/>
                <a:gd name="connsiteY7" fmla="*/ 956641 h 1062934"/>
                <a:gd name="connsiteX8" fmla="*/ 0 w 1771556"/>
                <a:gd name="connsiteY8" fmla="*/ 106293 h 106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556" h="1062934">
                  <a:moveTo>
                    <a:pt x="0" y="106293"/>
                  </a:moveTo>
                  <a:cubicBezTo>
                    <a:pt x="0" y="47589"/>
                    <a:pt x="47589" y="0"/>
                    <a:pt x="106293" y="0"/>
                  </a:cubicBezTo>
                  <a:lnTo>
                    <a:pt x="1665263" y="0"/>
                  </a:lnTo>
                  <a:cubicBezTo>
                    <a:pt x="1723967" y="0"/>
                    <a:pt x="1771556" y="47589"/>
                    <a:pt x="1771556" y="106293"/>
                  </a:cubicBezTo>
                  <a:lnTo>
                    <a:pt x="1771556" y="956641"/>
                  </a:lnTo>
                  <a:cubicBezTo>
                    <a:pt x="1771556" y="1015345"/>
                    <a:pt x="1723967" y="1062934"/>
                    <a:pt x="1665263" y="1062934"/>
                  </a:cubicBezTo>
                  <a:lnTo>
                    <a:pt x="106293" y="1062934"/>
                  </a:lnTo>
                  <a:cubicBezTo>
                    <a:pt x="47589" y="1062934"/>
                    <a:pt x="0" y="1015345"/>
                    <a:pt x="0" y="956641"/>
                  </a:cubicBezTo>
                  <a:lnTo>
                    <a:pt x="0" y="106293"/>
                  </a:lnTo>
                  <a:close/>
                </a:path>
              </a:pathLst>
            </a:custGeom>
            <a:solidFill>
              <a:srgbClr val="D7452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2102" tIns="172102" rIns="172102" bIns="172102" numCol="1" spcCol="1270" anchor="ctr" anchorCtr="0">
              <a:noAutofit/>
            </a:bodyPr>
            <a:lstStyle/>
            <a:p>
              <a:pPr algn="ctr" defTabSz="1644650">
                <a:lnSpc>
                  <a:spcPct val="90000"/>
                </a:lnSpc>
                <a:spcBef>
                  <a:spcPct val="0"/>
                </a:spcBef>
                <a:spcAft>
                  <a:spcPct val="35000"/>
                </a:spcAft>
              </a:pPr>
              <a:r>
                <a:rPr lang="en-US" sz="2800" dirty="0"/>
                <a:t>Deficit</a:t>
              </a:r>
            </a:p>
          </p:txBody>
        </p:sp>
        <p:sp>
          <p:nvSpPr>
            <p:cNvPr id="11" name="Freeform 10"/>
            <p:cNvSpPr/>
            <p:nvPr/>
          </p:nvSpPr>
          <p:spPr>
            <a:xfrm>
              <a:off x="2215833" y="2133335"/>
              <a:ext cx="333858" cy="219400"/>
            </a:xfrm>
            <a:custGeom>
              <a:avLst/>
              <a:gdLst>
                <a:gd name="connsiteX0" fmla="*/ 0 w 375570"/>
                <a:gd name="connsiteY0" fmla="*/ 87869 h 439346"/>
                <a:gd name="connsiteX1" fmla="*/ 187785 w 375570"/>
                <a:gd name="connsiteY1" fmla="*/ 87869 h 439346"/>
                <a:gd name="connsiteX2" fmla="*/ 187785 w 375570"/>
                <a:gd name="connsiteY2" fmla="*/ 0 h 439346"/>
                <a:gd name="connsiteX3" fmla="*/ 375570 w 375570"/>
                <a:gd name="connsiteY3" fmla="*/ 219673 h 439346"/>
                <a:gd name="connsiteX4" fmla="*/ 187785 w 375570"/>
                <a:gd name="connsiteY4" fmla="*/ 439346 h 439346"/>
                <a:gd name="connsiteX5" fmla="*/ 187785 w 375570"/>
                <a:gd name="connsiteY5" fmla="*/ 351477 h 439346"/>
                <a:gd name="connsiteX6" fmla="*/ 0 w 375570"/>
                <a:gd name="connsiteY6" fmla="*/ 351477 h 439346"/>
                <a:gd name="connsiteX7" fmla="*/ 0 w 375570"/>
                <a:gd name="connsiteY7" fmla="*/ 87869 h 4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570" h="439346">
                  <a:moveTo>
                    <a:pt x="0" y="87869"/>
                  </a:moveTo>
                  <a:lnTo>
                    <a:pt x="187785" y="87869"/>
                  </a:lnTo>
                  <a:lnTo>
                    <a:pt x="187785" y="0"/>
                  </a:lnTo>
                  <a:lnTo>
                    <a:pt x="375570" y="219673"/>
                  </a:lnTo>
                  <a:lnTo>
                    <a:pt x="187785" y="439346"/>
                  </a:lnTo>
                  <a:lnTo>
                    <a:pt x="187785" y="351477"/>
                  </a:lnTo>
                  <a:lnTo>
                    <a:pt x="0" y="351477"/>
                  </a:lnTo>
                  <a:lnTo>
                    <a:pt x="0" y="87869"/>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7869" rIns="112671" bIns="87869" numCol="1" spcCol="1270" anchor="ctr" anchorCtr="0">
              <a:noAutofit/>
            </a:bodyPr>
            <a:lstStyle/>
            <a:p>
              <a:pPr algn="ctr" defTabSz="800100">
                <a:lnSpc>
                  <a:spcPct val="90000"/>
                </a:lnSpc>
                <a:spcBef>
                  <a:spcPct val="0"/>
                </a:spcBef>
                <a:spcAft>
                  <a:spcPct val="35000"/>
                </a:spcAft>
              </a:pPr>
              <a:endParaRPr lang="en-US"/>
            </a:p>
          </p:txBody>
        </p:sp>
        <p:sp>
          <p:nvSpPr>
            <p:cNvPr id="12" name="Freeform 11"/>
            <p:cNvSpPr/>
            <p:nvPr/>
          </p:nvSpPr>
          <p:spPr>
            <a:xfrm>
              <a:off x="2688274" y="1977632"/>
              <a:ext cx="1574801" cy="530806"/>
            </a:xfrm>
            <a:custGeom>
              <a:avLst/>
              <a:gdLst>
                <a:gd name="connsiteX0" fmla="*/ 0 w 1771556"/>
                <a:gd name="connsiteY0" fmla="*/ 106293 h 1062934"/>
                <a:gd name="connsiteX1" fmla="*/ 106293 w 1771556"/>
                <a:gd name="connsiteY1" fmla="*/ 0 h 1062934"/>
                <a:gd name="connsiteX2" fmla="*/ 1665263 w 1771556"/>
                <a:gd name="connsiteY2" fmla="*/ 0 h 1062934"/>
                <a:gd name="connsiteX3" fmla="*/ 1771556 w 1771556"/>
                <a:gd name="connsiteY3" fmla="*/ 106293 h 1062934"/>
                <a:gd name="connsiteX4" fmla="*/ 1771556 w 1771556"/>
                <a:gd name="connsiteY4" fmla="*/ 956641 h 1062934"/>
                <a:gd name="connsiteX5" fmla="*/ 1665263 w 1771556"/>
                <a:gd name="connsiteY5" fmla="*/ 1062934 h 1062934"/>
                <a:gd name="connsiteX6" fmla="*/ 106293 w 1771556"/>
                <a:gd name="connsiteY6" fmla="*/ 1062934 h 1062934"/>
                <a:gd name="connsiteX7" fmla="*/ 0 w 1771556"/>
                <a:gd name="connsiteY7" fmla="*/ 956641 h 1062934"/>
                <a:gd name="connsiteX8" fmla="*/ 0 w 1771556"/>
                <a:gd name="connsiteY8" fmla="*/ 106293 h 106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556" h="1062934">
                  <a:moveTo>
                    <a:pt x="0" y="106293"/>
                  </a:moveTo>
                  <a:cubicBezTo>
                    <a:pt x="0" y="47589"/>
                    <a:pt x="47589" y="0"/>
                    <a:pt x="106293" y="0"/>
                  </a:cubicBezTo>
                  <a:lnTo>
                    <a:pt x="1665263" y="0"/>
                  </a:lnTo>
                  <a:cubicBezTo>
                    <a:pt x="1723967" y="0"/>
                    <a:pt x="1771556" y="47589"/>
                    <a:pt x="1771556" y="106293"/>
                  </a:cubicBezTo>
                  <a:lnTo>
                    <a:pt x="1771556" y="956641"/>
                  </a:lnTo>
                  <a:cubicBezTo>
                    <a:pt x="1771556" y="1015345"/>
                    <a:pt x="1723967" y="1062934"/>
                    <a:pt x="1665263" y="1062934"/>
                  </a:cubicBezTo>
                  <a:lnTo>
                    <a:pt x="106293" y="1062934"/>
                  </a:lnTo>
                  <a:cubicBezTo>
                    <a:pt x="47589" y="1062934"/>
                    <a:pt x="0" y="1015345"/>
                    <a:pt x="0" y="956641"/>
                  </a:cubicBezTo>
                  <a:lnTo>
                    <a:pt x="0" y="106293"/>
                  </a:lnTo>
                  <a:close/>
                </a:path>
              </a:pathLst>
            </a:custGeom>
            <a:solidFill>
              <a:srgbClr val="F7BF3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2102" tIns="172102" rIns="172102" bIns="172102" numCol="1" spcCol="1270" anchor="ctr" anchorCtr="0">
              <a:noAutofit/>
            </a:bodyPr>
            <a:lstStyle/>
            <a:p>
              <a:pPr algn="ctr" defTabSz="1644650">
                <a:lnSpc>
                  <a:spcPct val="90000"/>
                </a:lnSpc>
                <a:spcBef>
                  <a:spcPct val="0"/>
                </a:spcBef>
                <a:spcAft>
                  <a:spcPct val="35000"/>
                </a:spcAft>
              </a:pPr>
              <a:r>
                <a:rPr lang="en-US" sz="2800" dirty="0"/>
                <a:t>Asset</a:t>
              </a:r>
            </a:p>
          </p:txBody>
        </p:sp>
        <p:sp>
          <p:nvSpPr>
            <p:cNvPr id="13" name="Freeform 12"/>
            <p:cNvSpPr/>
            <p:nvPr/>
          </p:nvSpPr>
          <p:spPr>
            <a:xfrm>
              <a:off x="4420556" y="2133335"/>
              <a:ext cx="333858" cy="219400"/>
            </a:xfrm>
            <a:custGeom>
              <a:avLst/>
              <a:gdLst>
                <a:gd name="connsiteX0" fmla="*/ 0 w 375570"/>
                <a:gd name="connsiteY0" fmla="*/ 87869 h 439346"/>
                <a:gd name="connsiteX1" fmla="*/ 187785 w 375570"/>
                <a:gd name="connsiteY1" fmla="*/ 87869 h 439346"/>
                <a:gd name="connsiteX2" fmla="*/ 187785 w 375570"/>
                <a:gd name="connsiteY2" fmla="*/ 0 h 439346"/>
                <a:gd name="connsiteX3" fmla="*/ 375570 w 375570"/>
                <a:gd name="connsiteY3" fmla="*/ 219673 h 439346"/>
                <a:gd name="connsiteX4" fmla="*/ 187785 w 375570"/>
                <a:gd name="connsiteY4" fmla="*/ 439346 h 439346"/>
                <a:gd name="connsiteX5" fmla="*/ 187785 w 375570"/>
                <a:gd name="connsiteY5" fmla="*/ 351477 h 439346"/>
                <a:gd name="connsiteX6" fmla="*/ 0 w 375570"/>
                <a:gd name="connsiteY6" fmla="*/ 351477 h 439346"/>
                <a:gd name="connsiteX7" fmla="*/ 0 w 375570"/>
                <a:gd name="connsiteY7" fmla="*/ 87869 h 4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570" h="439346">
                  <a:moveTo>
                    <a:pt x="0" y="87869"/>
                  </a:moveTo>
                  <a:lnTo>
                    <a:pt x="187785" y="87869"/>
                  </a:lnTo>
                  <a:lnTo>
                    <a:pt x="187785" y="0"/>
                  </a:lnTo>
                  <a:lnTo>
                    <a:pt x="375570" y="219673"/>
                  </a:lnTo>
                  <a:lnTo>
                    <a:pt x="187785" y="439346"/>
                  </a:lnTo>
                  <a:lnTo>
                    <a:pt x="187785" y="351477"/>
                  </a:lnTo>
                  <a:lnTo>
                    <a:pt x="0" y="351477"/>
                  </a:lnTo>
                  <a:lnTo>
                    <a:pt x="0" y="87869"/>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7869" rIns="112671" bIns="87869" numCol="1" spcCol="1270" anchor="ctr" anchorCtr="0">
              <a:noAutofit/>
            </a:bodyPr>
            <a:lstStyle/>
            <a:p>
              <a:pPr algn="ctr" defTabSz="800100">
                <a:lnSpc>
                  <a:spcPct val="90000"/>
                </a:lnSpc>
                <a:spcBef>
                  <a:spcPct val="0"/>
                </a:spcBef>
                <a:spcAft>
                  <a:spcPct val="35000"/>
                </a:spcAft>
              </a:pPr>
              <a:endParaRPr lang="en-US"/>
            </a:p>
          </p:txBody>
        </p:sp>
        <p:sp>
          <p:nvSpPr>
            <p:cNvPr id="14" name="Freeform 13"/>
            <p:cNvSpPr/>
            <p:nvPr/>
          </p:nvSpPr>
          <p:spPr>
            <a:xfrm>
              <a:off x="4892996" y="1977632"/>
              <a:ext cx="1574801" cy="530806"/>
            </a:xfrm>
            <a:custGeom>
              <a:avLst/>
              <a:gdLst>
                <a:gd name="connsiteX0" fmla="*/ 0 w 1771556"/>
                <a:gd name="connsiteY0" fmla="*/ 106293 h 1062934"/>
                <a:gd name="connsiteX1" fmla="*/ 106293 w 1771556"/>
                <a:gd name="connsiteY1" fmla="*/ 0 h 1062934"/>
                <a:gd name="connsiteX2" fmla="*/ 1665263 w 1771556"/>
                <a:gd name="connsiteY2" fmla="*/ 0 h 1062934"/>
                <a:gd name="connsiteX3" fmla="*/ 1771556 w 1771556"/>
                <a:gd name="connsiteY3" fmla="*/ 106293 h 1062934"/>
                <a:gd name="connsiteX4" fmla="*/ 1771556 w 1771556"/>
                <a:gd name="connsiteY4" fmla="*/ 956641 h 1062934"/>
                <a:gd name="connsiteX5" fmla="*/ 1665263 w 1771556"/>
                <a:gd name="connsiteY5" fmla="*/ 1062934 h 1062934"/>
                <a:gd name="connsiteX6" fmla="*/ 106293 w 1771556"/>
                <a:gd name="connsiteY6" fmla="*/ 1062934 h 1062934"/>
                <a:gd name="connsiteX7" fmla="*/ 0 w 1771556"/>
                <a:gd name="connsiteY7" fmla="*/ 956641 h 1062934"/>
                <a:gd name="connsiteX8" fmla="*/ 0 w 1771556"/>
                <a:gd name="connsiteY8" fmla="*/ 106293 h 106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556" h="1062934">
                  <a:moveTo>
                    <a:pt x="0" y="106293"/>
                  </a:moveTo>
                  <a:cubicBezTo>
                    <a:pt x="0" y="47589"/>
                    <a:pt x="47589" y="0"/>
                    <a:pt x="106293" y="0"/>
                  </a:cubicBezTo>
                  <a:lnTo>
                    <a:pt x="1665263" y="0"/>
                  </a:lnTo>
                  <a:cubicBezTo>
                    <a:pt x="1723967" y="0"/>
                    <a:pt x="1771556" y="47589"/>
                    <a:pt x="1771556" y="106293"/>
                  </a:cubicBezTo>
                  <a:lnTo>
                    <a:pt x="1771556" y="956641"/>
                  </a:lnTo>
                  <a:cubicBezTo>
                    <a:pt x="1771556" y="1015345"/>
                    <a:pt x="1723967" y="1062934"/>
                    <a:pt x="1665263" y="1062934"/>
                  </a:cubicBezTo>
                  <a:lnTo>
                    <a:pt x="106293" y="1062934"/>
                  </a:lnTo>
                  <a:cubicBezTo>
                    <a:pt x="47589" y="1062934"/>
                    <a:pt x="0" y="1015345"/>
                    <a:pt x="0" y="956641"/>
                  </a:cubicBezTo>
                  <a:lnTo>
                    <a:pt x="0" y="106293"/>
                  </a:lnTo>
                  <a:close/>
                </a:path>
              </a:pathLst>
            </a:custGeom>
            <a:solidFill>
              <a:srgbClr val="B1CB3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2102" tIns="172102" rIns="172102" bIns="172102" numCol="1" spcCol="1270" anchor="ctr" anchorCtr="0">
              <a:noAutofit/>
            </a:bodyPr>
            <a:lstStyle/>
            <a:p>
              <a:pPr algn="ctr" defTabSz="1644650">
                <a:lnSpc>
                  <a:spcPct val="90000"/>
                </a:lnSpc>
                <a:spcBef>
                  <a:spcPct val="0"/>
                </a:spcBef>
                <a:spcAft>
                  <a:spcPct val="35000"/>
                </a:spcAft>
              </a:pPr>
              <a:r>
                <a:rPr lang="en-US" sz="2800" dirty="0"/>
                <a:t>Voice</a:t>
              </a:r>
            </a:p>
          </p:txBody>
        </p:sp>
        <p:sp>
          <p:nvSpPr>
            <p:cNvPr id="15" name="Freeform 14"/>
            <p:cNvSpPr/>
            <p:nvPr/>
          </p:nvSpPr>
          <p:spPr>
            <a:xfrm>
              <a:off x="6625279" y="2133335"/>
              <a:ext cx="333858" cy="219400"/>
            </a:xfrm>
            <a:custGeom>
              <a:avLst/>
              <a:gdLst>
                <a:gd name="connsiteX0" fmla="*/ 0 w 375570"/>
                <a:gd name="connsiteY0" fmla="*/ 87869 h 439346"/>
                <a:gd name="connsiteX1" fmla="*/ 187785 w 375570"/>
                <a:gd name="connsiteY1" fmla="*/ 87869 h 439346"/>
                <a:gd name="connsiteX2" fmla="*/ 187785 w 375570"/>
                <a:gd name="connsiteY2" fmla="*/ 0 h 439346"/>
                <a:gd name="connsiteX3" fmla="*/ 375570 w 375570"/>
                <a:gd name="connsiteY3" fmla="*/ 219673 h 439346"/>
                <a:gd name="connsiteX4" fmla="*/ 187785 w 375570"/>
                <a:gd name="connsiteY4" fmla="*/ 439346 h 439346"/>
                <a:gd name="connsiteX5" fmla="*/ 187785 w 375570"/>
                <a:gd name="connsiteY5" fmla="*/ 351477 h 439346"/>
                <a:gd name="connsiteX6" fmla="*/ 0 w 375570"/>
                <a:gd name="connsiteY6" fmla="*/ 351477 h 439346"/>
                <a:gd name="connsiteX7" fmla="*/ 0 w 375570"/>
                <a:gd name="connsiteY7" fmla="*/ 87869 h 4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570" h="439346">
                  <a:moveTo>
                    <a:pt x="0" y="87869"/>
                  </a:moveTo>
                  <a:lnTo>
                    <a:pt x="187785" y="87869"/>
                  </a:lnTo>
                  <a:lnTo>
                    <a:pt x="187785" y="0"/>
                  </a:lnTo>
                  <a:lnTo>
                    <a:pt x="375570" y="219673"/>
                  </a:lnTo>
                  <a:lnTo>
                    <a:pt x="187785" y="439346"/>
                  </a:lnTo>
                  <a:lnTo>
                    <a:pt x="187785" y="351477"/>
                  </a:lnTo>
                  <a:lnTo>
                    <a:pt x="0" y="351477"/>
                  </a:lnTo>
                  <a:lnTo>
                    <a:pt x="0" y="87869"/>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87869" rIns="112671" bIns="87869" numCol="1" spcCol="1270" anchor="ctr" anchorCtr="0">
              <a:noAutofit/>
            </a:bodyPr>
            <a:lstStyle/>
            <a:p>
              <a:pPr algn="ctr" defTabSz="800100">
                <a:lnSpc>
                  <a:spcPct val="90000"/>
                </a:lnSpc>
                <a:spcBef>
                  <a:spcPct val="0"/>
                </a:spcBef>
                <a:spcAft>
                  <a:spcPct val="35000"/>
                </a:spcAft>
              </a:pPr>
              <a:endParaRPr lang="en-US"/>
            </a:p>
          </p:txBody>
        </p:sp>
        <p:sp>
          <p:nvSpPr>
            <p:cNvPr id="16" name="Freeform 15"/>
            <p:cNvSpPr/>
            <p:nvPr/>
          </p:nvSpPr>
          <p:spPr>
            <a:xfrm>
              <a:off x="7097719" y="1977632"/>
              <a:ext cx="1574801" cy="530806"/>
            </a:xfrm>
            <a:custGeom>
              <a:avLst/>
              <a:gdLst>
                <a:gd name="connsiteX0" fmla="*/ 0 w 1771556"/>
                <a:gd name="connsiteY0" fmla="*/ 106293 h 1062934"/>
                <a:gd name="connsiteX1" fmla="*/ 106293 w 1771556"/>
                <a:gd name="connsiteY1" fmla="*/ 0 h 1062934"/>
                <a:gd name="connsiteX2" fmla="*/ 1665263 w 1771556"/>
                <a:gd name="connsiteY2" fmla="*/ 0 h 1062934"/>
                <a:gd name="connsiteX3" fmla="*/ 1771556 w 1771556"/>
                <a:gd name="connsiteY3" fmla="*/ 106293 h 1062934"/>
                <a:gd name="connsiteX4" fmla="*/ 1771556 w 1771556"/>
                <a:gd name="connsiteY4" fmla="*/ 956641 h 1062934"/>
                <a:gd name="connsiteX5" fmla="*/ 1665263 w 1771556"/>
                <a:gd name="connsiteY5" fmla="*/ 1062934 h 1062934"/>
                <a:gd name="connsiteX6" fmla="*/ 106293 w 1771556"/>
                <a:gd name="connsiteY6" fmla="*/ 1062934 h 1062934"/>
                <a:gd name="connsiteX7" fmla="*/ 0 w 1771556"/>
                <a:gd name="connsiteY7" fmla="*/ 956641 h 1062934"/>
                <a:gd name="connsiteX8" fmla="*/ 0 w 1771556"/>
                <a:gd name="connsiteY8" fmla="*/ 106293 h 106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556" h="1062934">
                  <a:moveTo>
                    <a:pt x="0" y="106293"/>
                  </a:moveTo>
                  <a:cubicBezTo>
                    <a:pt x="0" y="47589"/>
                    <a:pt x="47589" y="0"/>
                    <a:pt x="106293" y="0"/>
                  </a:cubicBezTo>
                  <a:lnTo>
                    <a:pt x="1665263" y="0"/>
                  </a:lnTo>
                  <a:cubicBezTo>
                    <a:pt x="1723967" y="0"/>
                    <a:pt x="1771556" y="47589"/>
                    <a:pt x="1771556" y="106293"/>
                  </a:cubicBezTo>
                  <a:lnTo>
                    <a:pt x="1771556" y="956641"/>
                  </a:lnTo>
                  <a:cubicBezTo>
                    <a:pt x="1771556" y="1015345"/>
                    <a:pt x="1723967" y="1062934"/>
                    <a:pt x="1665263" y="1062934"/>
                  </a:cubicBezTo>
                  <a:lnTo>
                    <a:pt x="106293" y="1062934"/>
                  </a:lnTo>
                  <a:cubicBezTo>
                    <a:pt x="47589" y="1062934"/>
                    <a:pt x="0" y="1015345"/>
                    <a:pt x="0" y="956641"/>
                  </a:cubicBezTo>
                  <a:lnTo>
                    <a:pt x="0" y="106293"/>
                  </a:lnTo>
                  <a:close/>
                </a:path>
              </a:pathLst>
            </a:custGeom>
            <a:solidFill>
              <a:srgbClr val="0092D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2102" tIns="172102" rIns="172102" bIns="172102" numCol="1" spcCol="1270" anchor="ctr" anchorCtr="0">
              <a:noAutofit/>
            </a:bodyPr>
            <a:lstStyle/>
            <a:p>
              <a:pPr algn="ctr" defTabSz="1644650">
                <a:lnSpc>
                  <a:spcPct val="90000"/>
                </a:lnSpc>
                <a:spcBef>
                  <a:spcPct val="0"/>
                </a:spcBef>
                <a:spcAft>
                  <a:spcPct val="35000"/>
                </a:spcAft>
              </a:pPr>
              <a:r>
                <a:rPr lang="en-US" sz="2800" dirty="0"/>
                <a:t>Power</a:t>
              </a:r>
            </a:p>
          </p:txBody>
        </p:sp>
      </p:grpSp>
      <p:grpSp>
        <p:nvGrpSpPr>
          <p:cNvPr id="17" name="Group 16"/>
          <p:cNvGrpSpPr/>
          <p:nvPr/>
        </p:nvGrpSpPr>
        <p:grpSpPr>
          <a:xfrm>
            <a:off x="6119164" y="1952522"/>
            <a:ext cx="4153648" cy="3186214"/>
            <a:chOff x="4712506" y="2434253"/>
            <a:chExt cx="4217167" cy="4125207"/>
          </a:xfrm>
        </p:grpSpPr>
        <p:grpSp>
          <p:nvGrpSpPr>
            <p:cNvPr id="18" name="Group 17"/>
            <p:cNvGrpSpPr/>
            <p:nvPr/>
          </p:nvGrpSpPr>
          <p:grpSpPr>
            <a:xfrm>
              <a:off x="4712506" y="2434253"/>
              <a:ext cx="4217167" cy="4125207"/>
              <a:chOff x="3413355" y="2209324"/>
              <a:chExt cx="4255491" cy="1882451"/>
            </a:xfrm>
          </p:grpSpPr>
          <p:sp>
            <p:nvSpPr>
              <p:cNvPr id="20" name="Rounded Rectangle 19"/>
              <p:cNvSpPr/>
              <p:nvPr/>
            </p:nvSpPr>
            <p:spPr>
              <a:xfrm>
                <a:off x="3413355" y="2209324"/>
                <a:ext cx="4255491" cy="1597835"/>
              </a:xfrm>
              <a:prstGeom prst="roundRect">
                <a:avLst>
                  <a:gd name="adj" fmla="val 699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ight Triangle 20"/>
              <p:cNvSpPr/>
              <p:nvPr/>
            </p:nvSpPr>
            <p:spPr>
              <a:xfrm rot="10800000">
                <a:off x="3609644" y="3245060"/>
                <a:ext cx="846715" cy="84671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p:cNvSpPr/>
              <p:nvPr/>
            </p:nvSpPr>
            <p:spPr>
              <a:xfrm>
                <a:off x="3547052" y="2312603"/>
                <a:ext cx="4121794" cy="1218314"/>
              </a:xfrm>
              <a:prstGeom prst="rect">
                <a:avLst/>
              </a:prstGeom>
            </p:spPr>
            <p:txBody>
              <a:bodyPr wrap="square">
                <a:spAutoFit/>
              </a:bodyPr>
              <a:lstStyle/>
              <a:p>
                <a:r>
                  <a:rPr lang="en-US" sz="1600" dirty="0">
                    <a:solidFill>
                      <a:srgbClr val="004F7E"/>
                    </a:solidFill>
                  </a:rPr>
                  <a:t>“I saw FCYO present a spectrum from traditional service provision to youth organizing on the other end. It was helpful because work is needed on all points of spectrum. If we’re on service provision side, fine, but there is merit in being deliberate and finding opportunities to move toward youth organizing.”  </a:t>
                </a:r>
              </a:p>
            </p:txBody>
          </p:sp>
          <p:cxnSp>
            <p:nvCxnSpPr>
              <p:cNvPr id="25" name="Straight Connector 24"/>
              <p:cNvCxnSpPr/>
              <p:nvPr/>
            </p:nvCxnSpPr>
            <p:spPr>
              <a:xfrm>
                <a:off x="3413355" y="3586040"/>
                <a:ext cx="4255491" cy="0"/>
              </a:xfrm>
              <a:prstGeom prst="line">
                <a:avLst/>
              </a:prstGeom>
              <a:ln>
                <a:solidFill>
                  <a:srgbClr val="CF1C20"/>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5278429" y="5474087"/>
              <a:ext cx="3427770" cy="836808"/>
            </a:xfrm>
            <a:prstGeom prst="rect">
              <a:avLst/>
            </a:prstGeom>
          </p:spPr>
          <p:txBody>
            <a:bodyPr wrap="square">
              <a:spAutoFit/>
            </a:bodyPr>
            <a:lstStyle/>
            <a:p>
              <a:pPr lvl="2"/>
              <a:r>
                <a:rPr lang="en-US" sz="1200" i="1" dirty="0">
                  <a:solidFill>
                    <a:srgbClr val="004F7E"/>
                  </a:solidFill>
                  <a:latin typeface="Trebuchet MS"/>
                  <a:cs typeface="Trebuchet MS"/>
                </a:rPr>
                <a:t>In-Depth Interview with Education funder</a:t>
              </a:r>
            </a:p>
            <a:p>
              <a:pPr marL="0" lvl="2"/>
              <a:endParaRPr lang="en-US" sz="1200" i="1" dirty="0">
                <a:solidFill>
                  <a:srgbClr val="004F7E"/>
                </a:solidFill>
                <a:latin typeface="Trebuchet MS"/>
                <a:cs typeface="Trebuchet MS"/>
              </a:endParaRPr>
            </a:p>
          </p:txBody>
        </p:sp>
      </p:grpSp>
    </p:spTree>
    <p:extLst>
      <p:ext uri="{BB962C8B-B14F-4D97-AF65-F5344CB8AC3E}">
        <p14:creationId xmlns:p14="http://schemas.microsoft.com/office/powerpoint/2010/main" val="33821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45" name="Shape 45"/>
          <p:cNvSpPr/>
          <p:nvPr/>
        </p:nvSpPr>
        <p:spPr>
          <a:xfrm>
            <a:off x="1524000" y="1"/>
            <a:ext cx="9220200" cy="6857832"/>
          </a:xfrm>
          <a:prstGeom prst="rect">
            <a:avLst/>
          </a:prstGeom>
          <a:solidFill>
            <a:srgbClr val="004F7E"/>
          </a:solidFill>
          <a:ln>
            <a:noFill/>
          </a:ln>
        </p:spPr>
        <p:txBody>
          <a:bodyPr lIns="91425" tIns="91425" rIns="91425" bIns="91425" anchor="ctr" anchorCtr="0">
            <a:noAutofit/>
          </a:bodyPr>
          <a:lstStyle/>
          <a:p>
            <a:endParaRPr>
              <a:solidFill>
                <a:srgbClr val="CF1C20"/>
              </a:solidFill>
            </a:endParaRPr>
          </a:p>
        </p:txBody>
      </p:sp>
      <p:sp>
        <p:nvSpPr>
          <p:cNvPr id="37" name="Shape 37"/>
          <p:cNvSpPr/>
          <p:nvPr/>
        </p:nvSpPr>
        <p:spPr>
          <a:xfrm>
            <a:off x="1524000" y="1000882"/>
            <a:ext cx="9144000" cy="5857118"/>
          </a:xfrm>
          <a:prstGeom prst="rect">
            <a:avLst/>
          </a:prstGeom>
          <a:noFill/>
          <a:ln>
            <a:noFill/>
          </a:ln>
        </p:spPr>
        <p:txBody>
          <a:bodyPr lIns="91425" tIns="91425" rIns="91425" bIns="91425" anchor="ctr" anchorCtr="0">
            <a:noAutofit/>
          </a:bodyPr>
          <a:lstStyle/>
          <a:p>
            <a:endParaRPr/>
          </a:p>
        </p:txBody>
      </p:sp>
      <p:sp>
        <p:nvSpPr>
          <p:cNvPr id="2" name="Slide Number Placeholder 1"/>
          <p:cNvSpPr>
            <a:spLocks noGrp="1"/>
          </p:cNvSpPr>
          <p:nvPr>
            <p:ph type="sldNum" idx="12"/>
          </p:nvPr>
        </p:nvSpPr>
        <p:spPr/>
        <p:txBody>
          <a:bodyPr/>
          <a:lstStyle/>
          <a:p>
            <a:fld id="{00000000-1234-1234-1234-123412341234}" type="slidenum">
              <a:rPr lang="en" smtClean="0"/>
              <a:pPr/>
              <a:t>25</a:t>
            </a:fld>
            <a:endParaRPr lang="en"/>
          </a:p>
        </p:txBody>
      </p:sp>
      <p:grpSp>
        <p:nvGrpSpPr>
          <p:cNvPr id="48" name="Group 47"/>
          <p:cNvGrpSpPr/>
          <p:nvPr/>
        </p:nvGrpSpPr>
        <p:grpSpPr>
          <a:xfrm>
            <a:off x="7485530" y="1761462"/>
            <a:ext cx="2749177" cy="4721083"/>
            <a:chOff x="3089184" y="2298109"/>
            <a:chExt cx="4255491" cy="1689884"/>
          </a:xfrm>
        </p:grpSpPr>
        <p:sp>
          <p:nvSpPr>
            <p:cNvPr id="49" name="Rounded Rectangle 48"/>
            <p:cNvSpPr/>
            <p:nvPr/>
          </p:nvSpPr>
          <p:spPr>
            <a:xfrm>
              <a:off x="3089184" y="2298109"/>
              <a:ext cx="4255491" cy="1689884"/>
            </a:xfrm>
            <a:prstGeom prst="roundRect">
              <a:avLst>
                <a:gd name="adj" fmla="val 699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3222880" y="2320306"/>
              <a:ext cx="4121795" cy="1630469"/>
            </a:xfrm>
            <a:prstGeom prst="rect">
              <a:avLst/>
            </a:prstGeom>
            <a:ln>
              <a:noFill/>
            </a:ln>
          </p:spPr>
          <p:txBody>
            <a:bodyPr wrap="square">
              <a:spAutoFit/>
            </a:bodyPr>
            <a:lstStyle/>
            <a:p>
              <a:r>
                <a:rPr lang="en-US" dirty="0">
                  <a:solidFill>
                    <a:srgbClr val="004F7E"/>
                  </a:solidFill>
                </a:rPr>
                <a:t>Why this works? </a:t>
              </a:r>
            </a:p>
            <a:p>
              <a:r>
                <a:rPr lang="en-US" sz="1600" dirty="0">
                  <a:solidFill>
                    <a:srgbClr val="004F7E"/>
                  </a:solidFill>
                </a:rPr>
                <a:t>The youth perspective “gives better flavor and sense of what youth engagement looks and feels like and what it can accomplish.” – </a:t>
              </a:r>
              <a:r>
                <a:rPr lang="en-US" sz="1600" i="1" dirty="0">
                  <a:solidFill>
                    <a:srgbClr val="004F7E"/>
                  </a:solidFill>
                </a:rPr>
                <a:t>Funder</a:t>
              </a:r>
            </a:p>
            <a:p>
              <a:endParaRPr lang="en-US" sz="1600" dirty="0">
                <a:solidFill>
                  <a:srgbClr val="004F7E"/>
                </a:solidFill>
              </a:endParaRPr>
            </a:p>
            <a:p>
              <a:r>
                <a:rPr lang="en-US" sz="1600" dirty="0">
                  <a:solidFill>
                    <a:srgbClr val="004F7E"/>
                  </a:solidFill>
                </a:rPr>
                <a:t>Personal details make the story authentic.</a:t>
              </a:r>
            </a:p>
            <a:p>
              <a:endParaRPr lang="en-US" sz="1600" dirty="0">
                <a:solidFill>
                  <a:srgbClr val="004F7E"/>
                </a:solidFill>
              </a:endParaRPr>
            </a:p>
            <a:p>
              <a:r>
                <a:rPr lang="en-US" sz="1600" dirty="0">
                  <a:solidFill>
                    <a:srgbClr val="004F7E"/>
                  </a:solidFill>
                </a:rPr>
                <a:t>Funders appreciated seeing that adults were also involved, but have an appetite for more details. </a:t>
              </a:r>
            </a:p>
            <a:p>
              <a:endParaRPr lang="en-US" sz="1600" dirty="0">
                <a:solidFill>
                  <a:srgbClr val="004F7E"/>
                </a:solidFill>
              </a:endParaRPr>
            </a:p>
            <a:p>
              <a:r>
                <a:rPr lang="en-US" sz="1600" dirty="0">
                  <a:solidFill>
                    <a:srgbClr val="004F7E"/>
                  </a:solidFill>
                </a:rPr>
                <a:t>The story shows how a small number of youth can create impact at scale.</a:t>
              </a:r>
            </a:p>
          </p:txBody>
        </p:sp>
        <p:cxnSp>
          <p:nvCxnSpPr>
            <p:cNvPr id="53" name="Straight Connector 52"/>
            <p:cNvCxnSpPr/>
            <p:nvPr/>
          </p:nvCxnSpPr>
          <p:spPr>
            <a:xfrm>
              <a:off x="3089184" y="2438164"/>
              <a:ext cx="4255491" cy="0"/>
            </a:xfrm>
            <a:prstGeom prst="line">
              <a:avLst/>
            </a:prstGeom>
            <a:ln>
              <a:solidFill>
                <a:srgbClr val="CF1C20"/>
              </a:solidFill>
            </a:ln>
            <a:effectLst/>
          </p:spPr>
          <p:style>
            <a:lnRef idx="2">
              <a:schemeClr val="accent1"/>
            </a:lnRef>
            <a:fillRef idx="0">
              <a:schemeClr val="accent1"/>
            </a:fillRef>
            <a:effectRef idx="1">
              <a:schemeClr val="accent1"/>
            </a:effectRef>
            <a:fontRef idx="minor">
              <a:schemeClr val="tx1"/>
            </a:fontRef>
          </p:style>
        </p:cxnSp>
      </p:grpSp>
      <p:sp>
        <p:nvSpPr>
          <p:cNvPr id="24" name="Pentagon 23"/>
          <p:cNvSpPr/>
          <p:nvPr/>
        </p:nvSpPr>
        <p:spPr>
          <a:xfrm>
            <a:off x="1524000" y="370757"/>
            <a:ext cx="2103652" cy="733624"/>
          </a:xfrm>
          <a:prstGeom prst="homePlate">
            <a:avLst>
              <a:gd name="adj" fmla="val 38173"/>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US" sz="2600" i="1" dirty="0">
                <a:ea typeface="Trebuchet MS"/>
                <a:cs typeface="Trebuchet MS"/>
                <a:sym typeface="Trebuchet MS"/>
              </a:rPr>
              <a:t>Finding 4:</a:t>
            </a:r>
            <a:r>
              <a:rPr lang="en-US" sz="2600" dirty="0">
                <a:ea typeface="Trebuchet MS"/>
                <a:cs typeface="Trebuchet MS"/>
                <a:sym typeface="Trebuchet MS"/>
              </a:rPr>
              <a:t> </a:t>
            </a:r>
            <a:endParaRPr lang="en-US" sz="2600" dirty="0"/>
          </a:p>
        </p:txBody>
      </p:sp>
      <p:sp>
        <p:nvSpPr>
          <p:cNvPr id="4" name="TextBox 3"/>
          <p:cNvSpPr txBox="1"/>
          <p:nvPr/>
        </p:nvSpPr>
        <p:spPr>
          <a:xfrm>
            <a:off x="1867647" y="1636281"/>
            <a:ext cx="5334000" cy="369332"/>
          </a:xfrm>
          <a:prstGeom prst="rect">
            <a:avLst/>
          </a:prstGeom>
          <a:noFill/>
        </p:spPr>
        <p:txBody>
          <a:bodyPr wrap="square" rtlCol="0">
            <a:spAutoFit/>
          </a:bodyPr>
          <a:lstStyle/>
          <a:p>
            <a:endParaRPr lang="en-US" dirty="0"/>
          </a:p>
        </p:txBody>
      </p:sp>
      <p:sp>
        <p:nvSpPr>
          <p:cNvPr id="25" name="Rectangle 24"/>
          <p:cNvSpPr/>
          <p:nvPr/>
        </p:nvSpPr>
        <p:spPr>
          <a:xfrm>
            <a:off x="1867648" y="1791344"/>
            <a:ext cx="5305613" cy="4721083"/>
          </a:xfrm>
          <a:prstGeom prst="rect">
            <a:avLst/>
          </a:prstGeom>
          <a:solidFill>
            <a:srgbClr val="D7452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t">
            <a:noAutofit/>
          </a:bodyPr>
          <a:lstStyle/>
          <a:p>
            <a:r>
              <a:rPr lang="en-US" sz="1500" b="1" dirty="0"/>
              <a:t>How 30 young people improved educational opportunities for 300,000 students</a:t>
            </a:r>
          </a:p>
          <a:p>
            <a:endParaRPr lang="en-US" sz="800" b="1" dirty="0"/>
          </a:p>
          <a:p>
            <a:r>
              <a:rPr lang="en-US" sz="1500" dirty="0"/>
              <a:t>When Luis </a:t>
            </a:r>
            <a:r>
              <a:rPr lang="en-US" sz="1500" dirty="0" smtClean="0"/>
              <a:t>Perez </a:t>
            </a:r>
            <a:r>
              <a:rPr lang="en-US" sz="1500" dirty="0"/>
              <a:t>entered Washington High School* in Las </a:t>
            </a:r>
            <a:r>
              <a:rPr lang="en-US" sz="1500" dirty="0" smtClean="0"/>
              <a:t>Vegas </a:t>
            </a:r>
            <a:r>
              <a:rPr lang="en-US" sz="1500" dirty="0"/>
              <a:t>as a 9th grader, he dreamed of being the first person in his family to go to college, but he soon discovered that his school didn’t offer the requisite courses for admission into a state college. He shared his disappointment with a friend, Adriana Gutierrez, who invited him to join an organization called Students United* that was working to improve schools in the district. Luis was reluctant to join because he didn’t see how students could do anything about the problem, but Adriana was very persuasive.</a:t>
            </a:r>
          </a:p>
          <a:p>
            <a:endParaRPr lang="en-US" sz="800" dirty="0"/>
          </a:p>
          <a:p>
            <a:r>
              <a:rPr lang="en-US" sz="1500" dirty="0"/>
              <a:t>Working in coalition with teachers and parents from high schools across the district, they organized and campaigned to make college-prep curriculum the default coursework for all high school students in the Clark County School District.</a:t>
            </a:r>
          </a:p>
          <a:p>
            <a:endParaRPr lang="en-US" sz="1500" dirty="0">
              <a:solidFill>
                <a:schemeClr val="bg1"/>
              </a:solidFill>
              <a:latin typeface="Trebuchet MS"/>
              <a:cs typeface="Trebuchet MS"/>
            </a:endParaRPr>
          </a:p>
          <a:p>
            <a:pPr algn="r"/>
            <a:r>
              <a:rPr lang="en-US" sz="1500" dirty="0">
                <a:solidFill>
                  <a:schemeClr val="bg1"/>
                </a:solidFill>
                <a:latin typeface="Trebuchet MS"/>
                <a:cs typeface="Trebuchet MS"/>
              </a:rPr>
              <a:t>-</a:t>
            </a:r>
            <a:r>
              <a:rPr lang="en-US" sz="1500" i="1" dirty="0">
                <a:solidFill>
                  <a:schemeClr val="bg1"/>
                </a:solidFill>
                <a:latin typeface="Trebuchet MS"/>
                <a:cs typeface="Trebuchet MS"/>
              </a:rPr>
              <a:t>excerpt from Youth Campaign Victory Story</a:t>
            </a:r>
          </a:p>
        </p:txBody>
      </p:sp>
      <p:sp>
        <p:nvSpPr>
          <p:cNvPr id="16" name="Shape 46"/>
          <p:cNvSpPr txBox="1">
            <a:spLocks/>
          </p:cNvSpPr>
          <p:nvPr/>
        </p:nvSpPr>
        <p:spPr>
          <a:xfrm>
            <a:off x="3627652" y="249073"/>
            <a:ext cx="7001838" cy="12707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mj-lt"/>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z="2800" dirty="0">
                <a:solidFill>
                  <a:schemeClr val="bg1"/>
                </a:solidFill>
                <a:latin typeface="Arial"/>
              </a:rPr>
              <a:t>To be persuaded to fund youth organizing, funders need to hear both from their peers and from young people </a:t>
            </a:r>
            <a:endParaRPr lang="en-US" sz="2800" dirty="0">
              <a:solidFill>
                <a:schemeClr val="bg1"/>
              </a:solidFill>
              <a:latin typeface="Arial"/>
              <a:ea typeface="Trebuchet MS"/>
              <a:sym typeface="Trebuchet MS"/>
            </a:endParaRPr>
          </a:p>
        </p:txBody>
      </p:sp>
    </p:spTree>
    <p:extLst>
      <p:ext uri="{BB962C8B-B14F-4D97-AF65-F5344CB8AC3E}">
        <p14:creationId xmlns:p14="http://schemas.microsoft.com/office/powerpoint/2010/main" val="113026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45" name="Shape 45"/>
          <p:cNvSpPr/>
          <p:nvPr/>
        </p:nvSpPr>
        <p:spPr>
          <a:xfrm>
            <a:off x="1524000" y="1"/>
            <a:ext cx="9220200" cy="6857832"/>
          </a:xfrm>
          <a:prstGeom prst="rect">
            <a:avLst/>
          </a:prstGeom>
          <a:solidFill>
            <a:srgbClr val="004F7E"/>
          </a:solidFill>
          <a:ln>
            <a:noFill/>
          </a:ln>
        </p:spPr>
        <p:txBody>
          <a:bodyPr lIns="91425" tIns="91425" rIns="91425" bIns="91425" anchor="ctr" anchorCtr="0">
            <a:noAutofit/>
          </a:bodyPr>
          <a:lstStyle/>
          <a:p>
            <a:endParaRPr>
              <a:solidFill>
                <a:srgbClr val="004F7E"/>
              </a:solidFill>
            </a:endParaRPr>
          </a:p>
        </p:txBody>
      </p:sp>
      <p:sp>
        <p:nvSpPr>
          <p:cNvPr id="37" name="Shape 37"/>
          <p:cNvSpPr/>
          <p:nvPr/>
        </p:nvSpPr>
        <p:spPr>
          <a:xfrm>
            <a:off x="1524000" y="1000882"/>
            <a:ext cx="9144000" cy="5857118"/>
          </a:xfrm>
          <a:prstGeom prst="rect">
            <a:avLst/>
          </a:prstGeom>
          <a:noFill/>
          <a:ln>
            <a:noFill/>
          </a:ln>
        </p:spPr>
        <p:txBody>
          <a:bodyPr lIns="91425" tIns="91425" rIns="91425" bIns="91425" anchor="ctr" anchorCtr="0">
            <a:noAutofit/>
          </a:bodyPr>
          <a:lstStyle/>
          <a:p>
            <a:endParaRPr/>
          </a:p>
        </p:txBody>
      </p:sp>
      <p:sp>
        <p:nvSpPr>
          <p:cNvPr id="2" name="Slide Number Placeholder 1"/>
          <p:cNvSpPr>
            <a:spLocks noGrp="1"/>
          </p:cNvSpPr>
          <p:nvPr>
            <p:ph type="sldNum" idx="12"/>
          </p:nvPr>
        </p:nvSpPr>
        <p:spPr/>
        <p:txBody>
          <a:bodyPr/>
          <a:lstStyle/>
          <a:p>
            <a:fld id="{00000000-1234-1234-1234-123412341234}" type="slidenum">
              <a:rPr lang="en" smtClean="0"/>
              <a:pPr/>
              <a:t>26</a:t>
            </a:fld>
            <a:endParaRPr lang="en"/>
          </a:p>
        </p:txBody>
      </p:sp>
      <p:sp>
        <p:nvSpPr>
          <p:cNvPr id="18" name="Shape 46"/>
          <p:cNvSpPr txBox="1">
            <a:spLocks/>
          </p:cNvSpPr>
          <p:nvPr/>
        </p:nvSpPr>
        <p:spPr>
          <a:xfrm>
            <a:off x="3703255" y="179730"/>
            <a:ext cx="6636468" cy="1270799"/>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mj-lt"/>
                <a:ea typeface="Arial"/>
                <a:cs typeface="Arial"/>
                <a:sym typeface="Arial"/>
              </a:defRPr>
            </a:lvl1pPr>
            <a:lvl2pPr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r>
              <a:rPr lang="en-US" sz="2800" dirty="0">
                <a:solidFill>
                  <a:schemeClr val="bg1"/>
                </a:solidFill>
                <a:latin typeface="Arial"/>
              </a:rPr>
              <a:t>Messages need to be emotionally attuned to the target audience</a:t>
            </a:r>
          </a:p>
        </p:txBody>
      </p:sp>
      <p:sp>
        <p:nvSpPr>
          <p:cNvPr id="19" name="TextBox 18"/>
          <p:cNvSpPr txBox="1"/>
          <p:nvPr/>
        </p:nvSpPr>
        <p:spPr>
          <a:xfrm>
            <a:off x="1896046" y="1757393"/>
            <a:ext cx="4394189" cy="4278094"/>
          </a:xfrm>
          <a:prstGeom prst="rect">
            <a:avLst/>
          </a:prstGeom>
          <a:noFill/>
        </p:spPr>
        <p:txBody>
          <a:bodyPr wrap="square" rtlCol="0">
            <a:spAutoFit/>
          </a:bodyPr>
          <a:lstStyle/>
          <a:p>
            <a:pPr fontAlgn="base"/>
            <a:endParaRPr lang="en-US" sz="1600" dirty="0">
              <a:solidFill>
                <a:srgbClr val="FFFFFF"/>
              </a:solidFill>
            </a:endParaRPr>
          </a:p>
          <a:p>
            <a:pPr marL="285750" indent="-285750" fontAlgn="base">
              <a:buFont typeface="Arial"/>
              <a:buChar char="•"/>
            </a:pPr>
            <a:r>
              <a:rPr lang="en-US" sz="2000" dirty="0">
                <a:solidFill>
                  <a:srgbClr val="FFFFFF"/>
                </a:solidFill>
              </a:rPr>
              <a:t>Lead with the outcomes that funders are looking to accomplish – rather than youth organizing</a:t>
            </a:r>
          </a:p>
          <a:p>
            <a:pPr marL="285750" indent="-285750" fontAlgn="base">
              <a:buFont typeface="Arial"/>
              <a:buChar char="•"/>
            </a:pPr>
            <a:endParaRPr lang="en-US" sz="2000" dirty="0">
              <a:solidFill>
                <a:srgbClr val="FFFFFF"/>
              </a:solidFill>
            </a:endParaRPr>
          </a:p>
          <a:p>
            <a:pPr marL="285750" indent="-285750" fontAlgn="base">
              <a:buFont typeface="Arial"/>
              <a:buChar char="•"/>
            </a:pPr>
            <a:r>
              <a:rPr lang="en-US" sz="2000" dirty="0">
                <a:solidFill>
                  <a:srgbClr val="FFFFFF"/>
                </a:solidFill>
              </a:rPr>
              <a:t>“Young people working together to improve their community” is a stronger description than “youth organizing”</a:t>
            </a:r>
          </a:p>
          <a:p>
            <a:pPr fontAlgn="base"/>
            <a:endParaRPr lang="en-US" sz="2000" dirty="0">
              <a:solidFill>
                <a:srgbClr val="FFFFFF"/>
              </a:solidFill>
            </a:endParaRPr>
          </a:p>
          <a:p>
            <a:pPr marL="285750" indent="-285750" fontAlgn="base">
              <a:buFont typeface="Arial"/>
              <a:buChar char="•"/>
            </a:pPr>
            <a:r>
              <a:rPr lang="en-US" sz="2000" dirty="0">
                <a:solidFill>
                  <a:srgbClr val="FFFFFF"/>
                </a:solidFill>
              </a:rPr>
              <a:t>Communicate the “two-for-one” investment – individual </a:t>
            </a:r>
            <a:r>
              <a:rPr lang="en-US" sz="2000" dirty="0">
                <a:solidFill>
                  <a:schemeClr val="bg1"/>
                </a:solidFill>
              </a:rPr>
              <a:t>skills </a:t>
            </a:r>
            <a:r>
              <a:rPr lang="en-US" sz="2000" dirty="0">
                <a:solidFill>
                  <a:srgbClr val="FFFFFF"/>
                </a:solidFill>
              </a:rPr>
              <a:t>building and systemic change</a:t>
            </a:r>
          </a:p>
          <a:p>
            <a:pPr marL="285750" indent="-285750" fontAlgn="base">
              <a:buFont typeface="Arial"/>
              <a:buChar char="•"/>
            </a:pPr>
            <a:endParaRPr lang="en-US" sz="1600" dirty="0">
              <a:solidFill>
                <a:srgbClr val="FFFFFF"/>
              </a:solidFill>
            </a:endParaRPr>
          </a:p>
        </p:txBody>
      </p:sp>
      <p:sp>
        <p:nvSpPr>
          <p:cNvPr id="21" name="Pentagon 20"/>
          <p:cNvSpPr/>
          <p:nvPr/>
        </p:nvSpPr>
        <p:spPr>
          <a:xfrm>
            <a:off x="1524000" y="370757"/>
            <a:ext cx="2103652" cy="733624"/>
          </a:xfrm>
          <a:prstGeom prst="homePlate">
            <a:avLst>
              <a:gd name="adj" fmla="val 38173"/>
            </a:avLst>
          </a:prstGeom>
          <a:solidFill>
            <a:srgbClr val="CF1C2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US" sz="2600" i="1" dirty="0">
                <a:ea typeface="Trebuchet MS"/>
                <a:cs typeface="Trebuchet MS"/>
                <a:sym typeface="Trebuchet MS"/>
              </a:rPr>
              <a:t>Finding 5:</a:t>
            </a:r>
            <a:r>
              <a:rPr lang="en-US" sz="2600" dirty="0">
                <a:ea typeface="Trebuchet MS"/>
                <a:cs typeface="Trebuchet MS"/>
                <a:sym typeface="Trebuchet MS"/>
              </a:rPr>
              <a:t> </a:t>
            </a:r>
            <a:endParaRPr lang="en-US" sz="2600" dirty="0"/>
          </a:p>
        </p:txBody>
      </p:sp>
      <p:grpSp>
        <p:nvGrpSpPr>
          <p:cNvPr id="10" name="Group 9"/>
          <p:cNvGrpSpPr/>
          <p:nvPr/>
        </p:nvGrpSpPr>
        <p:grpSpPr>
          <a:xfrm>
            <a:off x="6858643" y="1859962"/>
            <a:ext cx="2791251" cy="3911709"/>
            <a:chOff x="837348" y="1800666"/>
            <a:chExt cx="2791251" cy="3911709"/>
          </a:xfrm>
        </p:grpSpPr>
        <p:grpSp>
          <p:nvGrpSpPr>
            <p:cNvPr id="11" name="Group 10"/>
            <p:cNvGrpSpPr/>
            <p:nvPr/>
          </p:nvGrpSpPr>
          <p:grpSpPr>
            <a:xfrm>
              <a:off x="837348" y="1800666"/>
              <a:ext cx="2791251" cy="3911709"/>
              <a:chOff x="3085970" y="2298109"/>
              <a:chExt cx="4258705" cy="1464346"/>
            </a:xfrm>
          </p:grpSpPr>
          <p:sp>
            <p:nvSpPr>
              <p:cNvPr id="13" name="Rounded Rectangle 12"/>
              <p:cNvSpPr/>
              <p:nvPr/>
            </p:nvSpPr>
            <p:spPr>
              <a:xfrm>
                <a:off x="3089184" y="2298109"/>
                <a:ext cx="4255491" cy="1194893"/>
              </a:xfrm>
              <a:prstGeom prst="roundRect">
                <a:avLst>
                  <a:gd name="adj" fmla="val 699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ight Triangle 13"/>
              <p:cNvSpPr/>
              <p:nvPr/>
            </p:nvSpPr>
            <p:spPr>
              <a:xfrm rot="10800000">
                <a:off x="3609644" y="2915740"/>
                <a:ext cx="846715" cy="84671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3222882" y="2320306"/>
                <a:ext cx="4121793" cy="864120"/>
              </a:xfrm>
              <a:prstGeom prst="rect">
                <a:avLst/>
              </a:prstGeom>
            </p:spPr>
            <p:txBody>
              <a:bodyPr wrap="square">
                <a:spAutoFit/>
              </a:bodyPr>
              <a:lstStyle/>
              <a:p>
                <a:r>
                  <a:rPr lang="en-US" dirty="0">
                    <a:solidFill>
                      <a:srgbClr val="004F7E"/>
                    </a:solidFill>
                  </a:rPr>
                  <a:t>“What resonates the most is individual growth and community or policy change happening simultaneously. Individual growth is important but systemic change has to take place.” </a:t>
                </a:r>
                <a:endParaRPr lang="en-US" dirty="0">
                  <a:solidFill>
                    <a:srgbClr val="004F7E"/>
                  </a:solidFill>
                  <a:latin typeface="Trebuchet MS"/>
                  <a:cs typeface="Trebuchet MS"/>
                </a:endParaRPr>
              </a:p>
            </p:txBody>
          </p:sp>
          <p:cxnSp>
            <p:nvCxnSpPr>
              <p:cNvPr id="16" name="Straight Connector 15"/>
              <p:cNvCxnSpPr/>
              <p:nvPr/>
            </p:nvCxnSpPr>
            <p:spPr>
              <a:xfrm>
                <a:off x="3085970" y="3251901"/>
                <a:ext cx="4255490" cy="0"/>
              </a:xfrm>
              <a:prstGeom prst="line">
                <a:avLst/>
              </a:prstGeom>
              <a:ln>
                <a:solidFill>
                  <a:srgbClr val="CF1C20"/>
                </a:solidFill>
              </a:ln>
              <a:effectLst/>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1133781" y="4494658"/>
              <a:ext cx="2492713" cy="276999"/>
            </a:xfrm>
            <a:prstGeom prst="rect">
              <a:avLst/>
            </a:prstGeom>
          </p:spPr>
          <p:txBody>
            <a:bodyPr wrap="square">
              <a:spAutoFit/>
            </a:bodyPr>
            <a:lstStyle/>
            <a:p>
              <a:pPr lvl="2"/>
              <a:r>
                <a:rPr lang="en-US" sz="1200" i="1" dirty="0">
                  <a:solidFill>
                    <a:srgbClr val="004F7E"/>
                  </a:solidFill>
                </a:rPr>
                <a:t>Survey respondent </a:t>
              </a:r>
              <a:endParaRPr lang="en-US" sz="1200" i="1" dirty="0">
                <a:solidFill>
                  <a:srgbClr val="004F7E"/>
                </a:solidFill>
                <a:latin typeface="Trebuchet MS"/>
                <a:cs typeface="Trebuchet MS"/>
              </a:endParaRPr>
            </a:p>
          </p:txBody>
        </p:sp>
      </p:grpSp>
    </p:spTree>
    <p:extLst>
      <p:ext uri="{BB962C8B-B14F-4D97-AF65-F5344CB8AC3E}">
        <p14:creationId xmlns:p14="http://schemas.microsoft.com/office/powerpoint/2010/main" val="57002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Criteria</a:t>
            </a:r>
            <a:endParaRPr lang="en-US" b="1" dirty="0"/>
          </a:p>
        </p:txBody>
      </p:sp>
      <p:sp>
        <p:nvSpPr>
          <p:cNvPr id="3" name="Content Placeholder 2"/>
          <p:cNvSpPr>
            <a:spLocks noGrp="1"/>
          </p:cNvSpPr>
          <p:nvPr>
            <p:ph idx="1"/>
          </p:nvPr>
        </p:nvSpPr>
        <p:spPr/>
        <p:txBody>
          <a:bodyPr>
            <a:noAutofit/>
          </a:bodyPr>
          <a:lstStyle/>
          <a:p>
            <a:pPr marL="236538" indent="-236538" fontAlgn="base">
              <a:spcBef>
                <a:spcPts val="0"/>
              </a:spcBef>
              <a:buFont typeface="Arial" charset="0"/>
              <a:buChar char="•"/>
            </a:pPr>
            <a:r>
              <a:rPr lang="en-US" sz="3200" dirty="0"/>
              <a:t>W</a:t>
            </a:r>
            <a:r>
              <a:rPr lang="en-US" sz="3200" dirty="0" smtClean="0"/>
              <a:t>ell </a:t>
            </a:r>
            <a:r>
              <a:rPr lang="en-US" sz="3200" dirty="0"/>
              <a:t>established youth organizing program </a:t>
            </a:r>
            <a:endParaRPr lang="en-US" sz="3200" dirty="0" smtClean="0"/>
          </a:p>
          <a:p>
            <a:pPr marL="236538" indent="-236538" fontAlgn="base">
              <a:spcBef>
                <a:spcPts val="0"/>
              </a:spcBef>
              <a:buFont typeface="Arial" charset="0"/>
              <a:buChar char="•"/>
            </a:pPr>
            <a:r>
              <a:rPr lang="en-US" sz="3200" dirty="0" smtClean="0"/>
              <a:t>Intentional </a:t>
            </a:r>
            <a:r>
              <a:rPr lang="en-US" sz="3200" dirty="0"/>
              <a:t>leadership development </a:t>
            </a:r>
            <a:r>
              <a:rPr lang="en-US" sz="3200" dirty="0" smtClean="0"/>
              <a:t>and supports for </a:t>
            </a:r>
            <a:r>
              <a:rPr lang="en-US" sz="3200" dirty="0"/>
              <a:t>youth leaders</a:t>
            </a:r>
          </a:p>
          <a:p>
            <a:pPr marL="236538" indent="-236538" fontAlgn="base">
              <a:spcBef>
                <a:spcPts val="0"/>
              </a:spcBef>
              <a:buFont typeface="Arial" charset="0"/>
              <a:buChar char="•"/>
            </a:pPr>
            <a:r>
              <a:rPr lang="en-US" sz="3200" dirty="0" smtClean="0"/>
              <a:t>Have ability and desire </a:t>
            </a:r>
            <a:r>
              <a:rPr lang="en-US" sz="3200" dirty="0"/>
              <a:t>to strengthen supports for </a:t>
            </a:r>
            <a:r>
              <a:rPr lang="en-US" sz="3200" dirty="0" smtClean="0"/>
              <a:t>young people, engage in </a:t>
            </a:r>
            <a:r>
              <a:rPr lang="en-US" sz="3200" dirty="0" err="1" smtClean="0"/>
              <a:t>eval</a:t>
            </a:r>
            <a:r>
              <a:rPr lang="en-US" sz="3200" dirty="0" smtClean="0"/>
              <a:t>, and develop new messages for funders</a:t>
            </a:r>
            <a:endParaRPr lang="en-US" sz="3200" dirty="0"/>
          </a:p>
          <a:p>
            <a:pPr marL="236538" indent="-236538" fontAlgn="base">
              <a:spcBef>
                <a:spcPts val="0"/>
              </a:spcBef>
              <a:buFont typeface="Arial" charset="0"/>
              <a:buChar char="•"/>
            </a:pPr>
            <a:r>
              <a:rPr lang="en-US" sz="3200" dirty="0"/>
              <a:t>Have the ability and desire to participate in all cohort activities</a:t>
            </a:r>
          </a:p>
          <a:p>
            <a:pPr marL="236538" indent="-236538" fontAlgn="base">
              <a:spcBef>
                <a:spcPts val="0"/>
              </a:spcBef>
              <a:buFont typeface="Arial" charset="0"/>
              <a:buChar char="•"/>
            </a:pPr>
            <a:r>
              <a:rPr lang="en-US" sz="3200" dirty="0"/>
              <a:t>Have at least two full time staff or the equivalent </a:t>
            </a:r>
          </a:p>
        </p:txBody>
      </p:sp>
    </p:spTree>
    <p:extLst>
      <p:ext uri="{BB962C8B-B14F-4D97-AF65-F5344CB8AC3E}">
        <p14:creationId xmlns:p14="http://schemas.microsoft.com/office/powerpoint/2010/main" val="188376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Process</a:t>
            </a:r>
            <a:endParaRPr lang="en-US" b="1" dirty="0"/>
          </a:p>
        </p:txBody>
      </p:sp>
      <p:sp>
        <p:nvSpPr>
          <p:cNvPr id="3" name="Content Placeholder 2"/>
          <p:cNvSpPr>
            <a:spLocks noGrp="1"/>
          </p:cNvSpPr>
          <p:nvPr>
            <p:ph idx="1"/>
          </p:nvPr>
        </p:nvSpPr>
        <p:spPr/>
        <p:txBody>
          <a:bodyPr>
            <a:noAutofit/>
          </a:bodyPr>
          <a:lstStyle/>
          <a:p>
            <a:pPr marL="457200" indent="-457200">
              <a:spcBef>
                <a:spcPts val="0"/>
              </a:spcBef>
              <a:buFont typeface="+mj-lt"/>
              <a:buAutoNum type="arabicPeriod"/>
            </a:pPr>
            <a:r>
              <a:rPr lang="en-US" sz="3200" dirty="0" smtClean="0"/>
              <a:t>Online Map</a:t>
            </a:r>
          </a:p>
          <a:p>
            <a:pPr marL="457200" indent="-457200">
              <a:spcBef>
                <a:spcPts val="0"/>
              </a:spcBef>
              <a:buFont typeface="+mj-lt"/>
              <a:buAutoNum type="arabicPeriod"/>
            </a:pPr>
            <a:r>
              <a:rPr lang="en-US" sz="3200" dirty="0" smtClean="0"/>
              <a:t>Cover Page</a:t>
            </a:r>
          </a:p>
          <a:p>
            <a:pPr marL="457200" indent="-457200">
              <a:spcBef>
                <a:spcPts val="0"/>
              </a:spcBef>
              <a:buFont typeface="+mj-lt"/>
              <a:buAutoNum type="arabicPeriod"/>
            </a:pPr>
            <a:r>
              <a:rPr lang="en-US" sz="3200" dirty="0" smtClean="0"/>
              <a:t>Narrative</a:t>
            </a:r>
          </a:p>
          <a:p>
            <a:pPr marL="457200" indent="-457200">
              <a:spcBef>
                <a:spcPts val="0"/>
              </a:spcBef>
              <a:buFont typeface="+mj-lt"/>
              <a:buAutoNum type="arabicPeriod"/>
            </a:pPr>
            <a:r>
              <a:rPr lang="en-US" sz="3200" dirty="0" smtClean="0"/>
              <a:t>Attachments</a:t>
            </a:r>
          </a:p>
          <a:p>
            <a:pPr marL="0" indent="0">
              <a:spcBef>
                <a:spcPts val="0"/>
              </a:spcBef>
              <a:buNone/>
            </a:pPr>
            <a:r>
              <a:rPr lang="en-US" sz="3200" dirty="0" smtClean="0"/>
              <a:t>Submission:</a:t>
            </a:r>
          </a:p>
          <a:p>
            <a:pPr marL="457200" indent="-457200">
              <a:spcBef>
                <a:spcPts val="0"/>
              </a:spcBef>
              <a:buFont typeface="+mj-lt"/>
              <a:buAutoNum type="arabicPeriod"/>
            </a:pPr>
            <a:r>
              <a:rPr lang="en-US" sz="3200" dirty="0"/>
              <a:t>Create one </a:t>
            </a:r>
            <a:r>
              <a:rPr lang="en-US" sz="3200" dirty="0">
                <a:hlinkClick r:id="rId2"/>
              </a:rPr>
              <a:t>compressed</a:t>
            </a:r>
            <a:r>
              <a:rPr lang="en-US" sz="3200" dirty="0"/>
              <a:t> or </a:t>
            </a:r>
            <a:r>
              <a:rPr lang="en-US" sz="3200" dirty="0">
                <a:hlinkClick r:id="rId3"/>
              </a:rPr>
              <a:t>zipped </a:t>
            </a:r>
            <a:r>
              <a:rPr lang="en-US" sz="3200" dirty="0" smtClean="0"/>
              <a:t>folder</a:t>
            </a:r>
            <a:endParaRPr lang="en-US" sz="3200" dirty="0"/>
          </a:p>
          <a:p>
            <a:pPr marL="457200" indent="-457200">
              <a:spcBef>
                <a:spcPts val="0"/>
              </a:spcBef>
              <a:buFont typeface="+mj-lt"/>
              <a:buAutoNum type="arabicPeriod"/>
            </a:pPr>
            <a:r>
              <a:rPr lang="en-US" sz="3200" dirty="0"/>
              <a:t>Upload this </a:t>
            </a:r>
            <a:r>
              <a:rPr lang="en-US" sz="3200" dirty="0" smtClean="0"/>
              <a:t>folder </a:t>
            </a:r>
            <a:r>
              <a:rPr lang="en-US" sz="3200" dirty="0"/>
              <a:t>through a </a:t>
            </a:r>
            <a:r>
              <a:rPr lang="en-US" sz="3200" dirty="0">
                <a:hlinkClick r:id="rId4"/>
              </a:rPr>
              <a:t>secure Dropbox link </a:t>
            </a:r>
            <a:endParaRPr lang="en-US" sz="3200" dirty="0" smtClean="0"/>
          </a:p>
          <a:p>
            <a:pPr marL="457200" indent="-457200">
              <a:spcBef>
                <a:spcPts val="0"/>
              </a:spcBef>
              <a:buFont typeface="+mj-lt"/>
              <a:buAutoNum type="arabicPeriod"/>
            </a:pPr>
            <a:r>
              <a:rPr lang="en-US" sz="3200" dirty="0" smtClean="0"/>
              <a:t>Email </a:t>
            </a:r>
            <a:r>
              <a:rPr lang="en-US" sz="3200" dirty="0"/>
              <a:t>your Cover </a:t>
            </a:r>
            <a:r>
              <a:rPr lang="en-US" sz="3200" dirty="0" smtClean="0"/>
              <a:t>Letter</a:t>
            </a:r>
          </a:p>
        </p:txBody>
      </p:sp>
    </p:spTree>
    <p:extLst>
      <p:ext uri="{BB962C8B-B14F-4D97-AF65-F5344CB8AC3E}">
        <p14:creationId xmlns:p14="http://schemas.microsoft.com/office/powerpoint/2010/main" val="38598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Narrative</a:t>
            </a:r>
            <a:endParaRPr lang="en-US" b="1" dirty="0"/>
          </a:p>
        </p:txBody>
      </p:sp>
      <p:sp>
        <p:nvSpPr>
          <p:cNvPr id="3" name="Content Placeholder 2"/>
          <p:cNvSpPr>
            <a:spLocks noGrp="1"/>
          </p:cNvSpPr>
          <p:nvPr>
            <p:ph idx="1"/>
          </p:nvPr>
        </p:nvSpPr>
        <p:spPr/>
        <p:txBody>
          <a:bodyPr/>
          <a:lstStyle/>
          <a:p>
            <a:r>
              <a:rPr lang="en-US" dirty="0"/>
              <a:t>1)    How do you currently support the leadership and holistic development of your members? Describe your leadership development program and any other services or supports you offer to your members. If you do offer supports do you do it internally or through partnerships with other organizations? How many young people are involved?</a:t>
            </a:r>
          </a:p>
          <a:p>
            <a:r>
              <a:rPr lang="en-US" dirty="0"/>
              <a:t>2)    How do you currently measure or evaluate the impact of your work on your members? Do you do a formal evaluation? Do they complete any kind of survey? </a:t>
            </a:r>
          </a:p>
          <a:p>
            <a:r>
              <a:rPr lang="en-US" dirty="0"/>
              <a:t>3) How is your youth organizing program currently funded? How much of your funding comes from organizing funders, issue based funders, youth development funders, community foundations, </a:t>
            </a:r>
            <a:r>
              <a:rPr lang="en-US" dirty="0" err="1"/>
              <a:t>etc</a:t>
            </a:r>
            <a:r>
              <a:rPr lang="en-US" dirty="0"/>
              <a:t>…? What has been your experience (successes and failures) reaching out to youth development and other funders not focused on organizing?      </a:t>
            </a:r>
          </a:p>
          <a:p>
            <a:r>
              <a:rPr lang="en-US" dirty="0"/>
              <a:t>4)    Who specifically from your organization would participate in this program? What do you want to get out of it and how would this strengthen your organization? </a:t>
            </a:r>
          </a:p>
        </p:txBody>
      </p:sp>
    </p:spTree>
    <p:extLst>
      <p:ext uri="{BB962C8B-B14F-4D97-AF65-F5344CB8AC3E}">
        <p14:creationId xmlns:p14="http://schemas.microsoft.com/office/powerpoint/2010/main" val="205026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More groups incorporating </a:t>
            </a:r>
            <a:r>
              <a:rPr lang="en-US" dirty="0"/>
              <a:t>academic and social/emotional supports</a:t>
            </a:r>
          </a:p>
        </p:txBody>
      </p:sp>
      <p:sp>
        <p:nvSpPr>
          <p:cNvPr id="3" name="Content Placeholder 2"/>
          <p:cNvSpPr>
            <a:spLocks noGrp="1"/>
          </p:cNvSpPr>
          <p:nvPr>
            <p:ph idx="1"/>
          </p:nvPr>
        </p:nvSpPr>
        <p:spPr/>
        <p:txBody>
          <a:bodyPr>
            <a:normAutofit fontScale="62500" lnSpcReduction="20000"/>
          </a:bodyPr>
          <a:lstStyle/>
          <a:p>
            <a:r>
              <a:rPr lang="en-US" sz="3200" dirty="0" smtClean="0"/>
              <a:t>Roots Initiative Toolkit: </a:t>
            </a:r>
            <a:r>
              <a:rPr lang="en-US" sz="3200" dirty="0">
                <a:hlinkClick r:id="rId3"/>
              </a:rPr>
              <a:t>https://</a:t>
            </a:r>
            <a:r>
              <a:rPr lang="en-US" sz="3200" dirty="0" smtClean="0">
                <a:hlinkClick r:id="rId3"/>
              </a:rPr>
              <a:t>fcyo.org/resources/roots-initiative-toolkit</a:t>
            </a:r>
            <a:endParaRPr lang="en-US" sz="3200" dirty="0" smtClean="0"/>
          </a:p>
          <a:p>
            <a:r>
              <a:rPr lang="en-US" sz="3200" dirty="0" smtClean="0"/>
              <a:t>Leadership Pipeline Toolkit: </a:t>
            </a:r>
            <a:r>
              <a:rPr lang="en-US" sz="3200" dirty="0">
                <a:hlinkClick r:id="rId4"/>
              </a:rPr>
              <a:t>https://</a:t>
            </a:r>
            <a:r>
              <a:rPr lang="en-US" sz="3200" dirty="0" smtClean="0">
                <a:hlinkClick r:id="rId4"/>
              </a:rPr>
              <a:t>fcyo.org/resources/regenerations-leadership-pipeline-toolkit</a:t>
            </a:r>
            <a:endParaRPr lang="en-US" sz="3200" dirty="0" smtClean="0"/>
          </a:p>
          <a:p>
            <a:r>
              <a:rPr lang="en-US" sz="3200" dirty="0" smtClean="0"/>
              <a:t>Healing Support </a:t>
            </a:r>
            <a:r>
              <a:rPr lang="en-US" sz="3200" dirty="0"/>
              <a:t>and </a:t>
            </a:r>
            <a:r>
              <a:rPr lang="en-US" sz="3200" dirty="0" smtClean="0"/>
              <a:t>Transformation </a:t>
            </a:r>
            <a:r>
              <a:rPr lang="en-US" sz="3200" dirty="0"/>
              <a:t>W</a:t>
            </a:r>
            <a:r>
              <a:rPr lang="en-US" sz="3200" dirty="0" smtClean="0"/>
              <a:t>ebinar</a:t>
            </a:r>
            <a:r>
              <a:rPr lang="en-US" sz="3200" dirty="0"/>
              <a:t>: </a:t>
            </a:r>
            <a:r>
              <a:rPr lang="en-US" sz="3200" u="sng" dirty="0">
                <a:hlinkClick r:id="rId5"/>
              </a:rPr>
              <a:t>https://</a:t>
            </a:r>
            <a:r>
              <a:rPr lang="en-US" sz="3200" u="sng" dirty="0" smtClean="0">
                <a:hlinkClick r:id="rId5"/>
              </a:rPr>
              <a:t>fcyo.org/resources/healing-support-and-transformation-supporting-young-peoples-needs-while-organizing</a:t>
            </a:r>
            <a:endParaRPr lang="en-US" sz="3200" u="sng" dirty="0" smtClean="0"/>
          </a:p>
          <a:p>
            <a:r>
              <a:rPr lang="en-US" sz="3200" u="sng" dirty="0"/>
              <a:t>Data on Youth Organizing: </a:t>
            </a:r>
            <a:r>
              <a:rPr lang="en-US" sz="3200" u="sng" dirty="0">
                <a:hlinkClick r:id="rId6"/>
              </a:rPr>
              <a:t>https://</a:t>
            </a:r>
            <a:r>
              <a:rPr lang="en-US" sz="3200" u="sng" dirty="0" smtClean="0">
                <a:hlinkClick r:id="rId6"/>
              </a:rPr>
              <a:t>fcyo.org/resources/ops-11-building-transformative-leadership-data-on-the-impacts-of-youth-organizing</a:t>
            </a:r>
            <a:endParaRPr lang="en-US" sz="3200" u="sng" dirty="0" smtClean="0"/>
          </a:p>
          <a:p>
            <a:endParaRPr lang="en-US" sz="3200" dirty="0"/>
          </a:p>
          <a:p>
            <a:pPr marL="285750" indent="-285750">
              <a:buFont typeface="Arial" charset="0"/>
              <a:buChar char="•"/>
            </a:pPr>
            <a:r>
              <a:rPr lang="en-US" sz="3200" dirty="0" smtClean="0"/>
              <a:t>FCYO </a:t>
            </a:r>
            <a:r>
              <a:rPr lang="en-US" sz="3200" dirty="0" smtClean="0"/>
              <a:t>research on funding and messaging</a:t>
            </a:r>
          </a:p>
          <a:p>
            <a:pPr marL="285750" indent="-285750">
              <a:buFont typeface="Arial" charset="0"/>
              <a:buChar char="•"/>
            </a:pPr>
            <a:r>
              <a:rPr lang="en-US" sz="3200" dirty="0" smtClean="0"/>
              <a:t>Reaching youth funders has been hard</a:t>
            </a:r>
          </a:p>
          <a:p>
            <a:pPr marL="285750" indent="-285750">
              <a:buFont typeface="Arial" charset="0"/>
              <a:buChar char="•"/>
            </a:pPr>
            <a:endParaRPr lang="en-US" sz="3200" dirty="0"/>
          </a:p>
          <a:p>
            <a:pPr marL="0" indent="0">
              <a:buNone/>
            </a:pPr>
            <a:r>
              <a:rPr lang="en-US" sz="3200" b="1" dirty="0" smtClean="0"/>
              <a:t>Key Question: </a:t>
            </a:r>
            <a:r>
              <a:rPr lang="en-US" sz="3200" dirty="0" smtClean="0"/>
              <a:t>With the right tools and supports can we reach more youth funders?</a:t>
            </a:r>
          </a:p>
          <a:p>
            <a:pPr>
              <a:buFont typeface="Arial" charset="0"/>
              <a:buChar char="•"/>
            </a:pPr>
            <a:endParaRPr lang="en-US" sz="3200" dirty="0" smtClean="0"/>
          </a:p>
          <a:p>
            <a:pPr>
              <a:buFont typeface="Arial" charset="0"/>
              <a:buChar char="•"/>
            </a:pPr>
            <a:endParaRPr lang="en-US" sz="3200" dirty="0" smtClean="0"/>
          </a:p>
          <a:p>
            <a:pPr>
              <a:buFont typeface="Arial" charset="0"/>
              <a:buChar char="•"/>
            </a:pPr>
            <a:endParaRPr lang="en-US" sz="3200" dirty="0" smtClean="0"/>
          </a:p>
          <a:p>
            <a:pPr>
              <a:buFont typeface="Arial" charset="0"/>
              <a:buChar char="•"/>
            </a:pPr>
            <a:endParaRPr lang="en-US" sz="3200" dirty="0"/>
          </a:p>
        </p:txBody>
      </p:sp>
    </p:spTree>
    <p:extLst>
      <p:ext uri="{BB962C8B-B14F-4D97-AF65-F5344CB8AC3E}">
        <p14:creationId xmlns:p14="http://schemas.microsoft.com/office/powerpoint/2010/main" val="59727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2060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YD Funders has been hard</a:t>
            </a:r>
            <a:endParaRPr lang="en-US" dirty="0"/>
          </a:p>
        </p:txBody>
      </p:sp>
      <p:sp>
        <p:nvSpPr>
          <p:cNvPr id="3" name="Content Placeholder 2"/>
          <p:cNvSpPr>
            <a:spLocks noGrp="1"/>
          </p:cNvSpPr>
          <p:nvPr>
            <p:ph idx="1"/>
          </p:nvPr>
        </p:nvSpPr>
        <p:spPr/>
        <p:txBody>
          <a:bodyPr/>
          <a:lstStyle/>
          <a:p>
            <a:pPr>
              <a:buFont typeface="Arial" charset="0"/>
              <a:buChar char="•"/>
            </a:pPr>
            <a:r>
              <a:rPr lang="en-US" sz="3200" dirty="0" smtClean="0"/>
              <a:t>YO groups often don</a:t>
            </a:r>
            <a:r>
              <a:rPr lang="mr-IN" sz="3200" dirty="0" smtClean="0"/>
              <a:t>’</a:t>
            </a:r>
            <a:r>
              <a:rPr lang="en-US" sz="3200" dirty="0" smtClean="0"/>
              <a:t>t have the language or data</a:t>
            </a:r>
          </a:p>
          <a:p>
            <a:pPr marL="0" indent="0">
              <a:buNone/>
            </a:pPr>
            <a:endParaRPr lang="en-US" dirty="0"/>
          </a:p>
        </p:txBody>
      </p:sp>
    </p:spTree>
    <p:extLst>
      <p:ext uri="{BB962C8B-B14F-4D97-AF65-F5344CB8AC3E}">
        <p14:creationId xmlns:p14="http://schemas.microsoft.com/office/powerpoint/2010/main" val="201337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FCYO Research</a:t>
            </a:r>
            <a:endParaRPr lang="en-US" dirty="0"/>
          </a:p>
        </p:txBody>
      </p:sp>
      <p:sp>
        <p:nvSpPr>
          <p:cNvPr id="3" name="Content Placeholder 2"/>
          <p:cNvSpPr>
            <a:spLocks noGrp="1"/>
          </p:cNvSpPr>
          <p:nvPr>
            <p:ph idx="1"/>
          </p:nvPr>
        </p:nvSpPr>
        <p:spPr/>
        <p:txBody>
          <a:bodyPr/>
          <a:lstStyle/>
          <a:p>
            <a:r>
              <a:rPr lang="en-US" dirty="0"/>
              <a:t>Campaign </a:t>
            </a:r>
            <a:r>
              <a:rPr lang="en-US" dirty="0" smtClean="0"/>
              <a:t>Strategies </a:t>
            </a:r>
            <a:r>
              <a:rPr lang="en-US" dirty="0"/>
              <a:t>to unlock funding: </a:t>
            </a:r>
            <a:r>
              <a:rPr lang="en-US" u="sng" dirty="0">
                <a:hlinkClick r:id="rId2"/>
              </a:rPr>
              <a:t>https://fcyo.org/resources/campaign-strategies-to-unlock-foundation-funding-for-youth-organizing</a:t>
            </a:r>
            <a:endParaRPr lang="en-US" dirty="0"/>
          </a:p>
          <a:p>
            <a:endParaRPr lang="en-US" dirty="0"/>
          </a:p>
        </p:txBody>
      </p:sp>
      <p:sp>
        <p:nvSpPr>
          <p:cNvPr id="7" name="Rectangle 6"/>
          <p:cNvSpPr/>
          <p:nvPr/>
        </p:nvSpPr>
        <p:spPr>
          <a:xfrm>
            <a:off x="830893" y="2638226"/>
            <a:ext cx="9528132" cy="2973122"/>
          </a:xfrm>
          <a:prstGeom prst="rect">
            <a:avLst/>
          </a:prstGeom>
        </p:spPr>
        <p:txBody>
          <a:bodyPr wrap="square">
            <a:spAutoFit/>
          </a:bodyPr>
          <a:lstStyle/>
          <a:p>
            <a:pPr>
              <a:lnSpc>
                <a:spcPct val="130000"/>
              </a:lnSpc>
            </a:pPr>
            <a:r>
              <a:rPr lang="en-US" sz="1600" dirty="0" smtClean="0"/>
              <a:t>Findings:</a:t>
            </a:r>
          </a:p>
          <a:p>
            <a:pPr marL="342900" indent="-342900">
              <a:lnSpc>
                <a:spcPct val="130000"/>
              </a:lnSpc>
              <a:buFont typeface="+mj-lt"/>
              <a:buAutoNum type="arabicPeriod"/>
            </a:pPr>
            <a:r>
              <a:rPr lang="en-US" sz="1600" dirty="0" smtClean="0"/>
              <a:t>There </a:t>
            </a:r>
            <a:r>
              <a:rPr lang="en-US" sz="1600" dirty="0"/>
              <a:t>are common characteristics of audiences who can be persuaded to fund youth organizing strategies</a:t>
            </a:r>
          </a:p>
          <a:p>
            <a:pPr marL="342900" indent="-342900">
              <a:lnSpc>
                <a:spcPct val="130000"/>
              </a:lnSpc>
              <a:buFont typeface="+mj-lt"/>
              <a:buAutoNum type="arabicPeriod"/>
            </a:pPr>
            <a:r>
              <a:rPr lang="en-US" sz="1600" dirty="0"/>
              <a:t>There are common characteristics of audiences who </a:t>
            </a:r>
            <a:r>
              <a:rPr lang="en-US" sz="1600" u="sng" dirty="0"/>
              <a:t>cannot</a:t>
            </a:r>
            <a:r>
              <a:rPr lang="en-US" sz="1600" dirty="0"/>
              <a:t> be persuaded to fund youth organizing strategies</a:t>
            </a:r>
          </a:p>
          <a:p>
            <a:pPr marL="342900" indent="-342900">
              <a:lnSpc>
                <a:spcPct val="130000"/>
              </a:lnSpc>
              <a:buFont typeface="+mj-lt"/>
              <a:buAutoNum type="arabicPeriod"/>
            </a:pPr>
            <a:r>
              <a:rPr lang="en-US" sz="1600" dirty="0"/>
              <a:t>The messaging tested well with youth organizers – </a:t>
            </a:r>
            <a:r>
              <a:rPr lang="en-US" sz="1600" i="1" dirty="0"/>
              <a:t>and</a:t>
            </a:r>
            <a:r>
              <a:rPr lang="en-US" sz="1600" dirty="0"/>
              <a:t> there is a need to train on </a:t>
            </a:r>
            <a:r>
              <a:rPr lang="en-US" sz="1600" dirty="0" smtClean="0"/>
              <a:t>implementation</a:t>
            </a:r>
            <a:endParaRPr lang="en-US" sz="1600" dirty="0"/>
          </a:p>
          <a:p>
            <a:pPr marL="342900" indent="-342900">
              <a:lnSpc>
                <a:spcPct val="130000"/>
              </a:lnSpc>
              <a:buFont typeface="+mj-lt"/>
              <a:buAutoNum type="arabicPeriod"/>
            </a:pPr>
            <a:r>
              <a:rPr lang="en-US" sz="1600" dirty="0"/>
              <a:t>To be persuaded to fund youth organizing, funders need to hear both from their peers and from young people</a:t>
            </a:r>
          </a:p>
          <a:p>
            <a:pPr marL="342900" indent="-342900">
              <a:lnSpc>
                <a:spcPct val="130000"/>
              </a:lnSpc>
              <a:buFont typeface="+mj-lt"/>
              <a:buAutoNum type="arabicPeriod"/>
            </a:pPr>
            <a:r>
              <a:rPr lang="en-US" sz="1600" dirty="0" smtClean="0"/>
              <a:t>Messages </a:t>
            </a:r>
            <a:r>
              <a:rPr lang="en-US" sz="1600" dirty="0"/>
              <a:t>need to be emotionally attuned to the target </a:t>
            </a:r>
            <a:r>
              <a:rPr lang="en-US" sz="1600" dirty="0" smtClean="0"/>
              <a:t>audience</a:t>
            </a:r>
            <a:endParaRPr lang="en-US" sz="1600" dirty="0"/>
          </a:p>
          <a:p>
            <a:pPr marL="342900" indent="-342900">
              <a:lnSpc>
                <a:spcPct val="130000"/>
              </a:lnSpc>
              <a:buFont typeface="+mj-lt"/>
              <a:buAutoNum type="arabicPeriod"/>
            </a:pPr>
            <a:r>
              <a:rPr lang="en-US" sz="1600" dirty="0"/>
              <a:t>There are specific storytelling elements that funders need to hear to understand the power of youth organizing</a:t>
            </a:r>
            <a:endParaRPr lang="en-US" sz="1600" dirty="0"/>
          </a:p>
        </p:txBody>
      </p:sp>
    </p:spTree>
    <p:extLst>
      <p:ext uri="{BB962C8B-B14F-4D97-AF65-F5344CB8AC3E}">
        <p14:creationId xmlns:p14="http://schemas.microsoft.com/office/powerpoint/2010/main" val="143985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b="1" dirty="0"/>
          </a:p>
        </p:txBody>
      </p:sp>
      <p:sp>
        <p:nvSpPr>
          <p:cNvPr id="3" name="Content Placeholder 2"/>
          <p:cNvSpPr>
            <a:spLocks noGrp="1"/>
          </p:cNvSpPr>
          <p:nvPr>
            <p:ph idx="1"/>
          </p:nvPr>
        </p:nvSpPr>
        <p:spPr/>
        <p:txBody>
          <a:bodyPr>
            <a:normAutofit/>
          </a:bodyPr>
          <a:lstStyle/>
          <a:p>
            <a:pPr marL="514350" indent="-514350" fontAlgn="base">
              <a:buFont typeface="+mj-lt"/>
              <a:buAutoNum type="arabicPeriod"/>
            </a:pPr>
            <a:r>
              <a:rPr lang="en-US" sz="3200" dirty="0"/>
              <a:t>To assist youth organizing groups in understanding, strengthening, and measuring how they support young people’s social/emotional, academic, and basic needs as they organize. </a:t>
            </a:r>
          </a:p>
          <a:p>
            <a:pPr marL="514350" indent="-514350" fontAlgn="base">
              <a:buFont typeface="+mj-lt"/>
              <a:buAutoNum type="arabicPeriod"/>
            </a:pPr>
            <a:r>
              <a:rPr lang="en-US" sz="3200" dirty="0"/>
              <a:t>To increase the capacity of youth organizing groups to reach new foundation funders, especially those funders that focus on outcomes for individual young people. </a:t>
            </a:r>
          </a:p>
          <a:p>
            <a:endParaRPr lang="en-US" dirty="0"/>
          </a:p>
        </p:txBody>
      </p:sp>
    </p:spTree>
    <p:extLst>
      <p:ext uri="{BB962C8B-B14F-4D97-AF65-F5344CB8AC3E}">
        <p14:creationId xmlns:p14="http://schemas.microsoft.com/office/powerpoint/2010/main" val="43785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Components</a:t>
            </a:r>
            <a:endParaRPr lang="en-US" b="1" dirty="0"/>
          </a:p>
        </p:txBody>
      </p:sp>
      <p:sp>
        <p:nvSpPr>
          <p:cNvPr id="3" name="Content Placeholder 2"/>
          <p:cNvSpPr>
            <a:spLocks noGrp="1"/>
          </p:cNvSpPr>
          <p:nvPr>
            <p:ph idx="1"/>
          </p:nvPr>
        </p:nvSpPr>
        <p:spPr/>
        <p:txBody>
          <a:bodyPr>
            <a:noAutofit/>
          </a:bodyPr>
          <a:lstStyle/>
          <a:p>
            <a:pPr marL="236538" indent="-225425">
              <a:spcBef>
                <a:spcPts val="0"/>
              </a:spcBef>
              <a:buFont typeface="Arial" charset="0"/>
              <a:buChar char="•"/>
            </a:pPr>
            <a:r>
              <a:rPr lang="en-US" sz="3200" dirty="0" smtClean="0"/>
              <a:t>Cohort of 8-10 groups</a:t>
            </a:r>
          </a:p>
          <a:p>
            <a:pPr marL="236538" indent="-225425" fontAlgn="base">
              <a:spcBef>
                <a:spcPts val="0"/>
              </a:spcBef>
              <a:buFont typeface="Arial" charset="0"/>
              <a:buChar char="•"/>
            </a:pPr>
            <a:r>
              <a:rPr lang="en-US" sz="3200" dirty="0"/>
              <a:t>T</a:t>
            </a:r>
            <a:r>
              <a:rPr lang="en-US" sz="3200" dirty="0" smtClean="0"/>
              <a:t>wo </a:t>
            </a:r>
            <a:r>
              <a:rPr lang="en-US" sz="3200" dirty="0"/>
              <a:t>organizational leaders to participate in all </a:t>
            </a:r>
            <a:r>
              <a:rPr lang="en-US" sz="3200" dirty="0" smtClean="0"/>
              <a:t>activities</a:t>
            </a:r>
          </a:p>
          <a:p>
            <a:pPr marL="236538" indent="-225425" fontAlgn="base">
              <a:spcBef>
                <a:spcPts val="0"/>
              </a:spcBef>
              <a:buFont typeface="Arial" charset="0"/>
              <a:buChar char="•"/>
            </a:pPr>
            <a:r>
              <a:rPr lang="en-US" sz="3200" dirty="0"/>
              <a:t>I</a:t>
            </a:r>
            <a:r>
              <a:rPr lang="en-US" sz="3200" dirty="0" smtClean="0"/>
              <a:t>nitial </a:t>
            </a:r>
            <a:r>
              <a:rPr lang="en-US" sz="3200" dirty="0"/>
              <a:t>assessment </a:t>
            </a:r>
            <a:endParaRPr lang="en-US" sz="3200" dirty="0" smtClean="0"/>
          </a:p>
          <a:p>
            <a:pPr marL="236538" indent="-225425" fontAlgn="base">
              <a:spcBef>
                <a:spcPts val="0"/>
              </a:spcBef>
              <a:buFont typeface="Arial" charset="0"/>
              <a:buChar char="•"/>
            </a:pPr>
            <a:r>
              <a:rPr lang="en-US" sz="3200" dirty="0" smtClean="0"/>
              <a:t>Two-day </a:t>
            </a:r>
            <a:r>
              <a:rPr lang="en-US" sz="3200" dirty="0"/>
              <a:t>kick off training </a:t>
            </a:r>
            <a:r>
              <a:rPr lang="en-US" sz="3200" dirty="0" smtClean="0"/>
              <a:t>- June 5-6</a:t>
            </a:r>
            <a:endParaRPr lang="en-US" sz="3200" dirty="0"/>
          </a:p>
          <a:p>
            <a:pPr marL="236538" indent="-225425" fontAlgn="base">
              <a:spcBef>
                <a:spcPts val="0"/>
              </a:spcBef>
              <a:buFont typeface="Arial" charset="0"/>
              <a:buChar char="•"/>
            </a:pPr>
            <a:r>
              <a:rPr lang="en-US" sz="3200" dirty="0" smtClean="0"/>
              <a:t>8 </a:t>
            </a:r>
            <a:r>
              <a:rPr lang="en-US" sz="3200" dirty="0"/>
              <a:t>web based trainings </a:t>
            </a:r>
            <a:endParaRPr lang="en-US" sz="3200" dirty="0" smtClean="0"/>
          </a:p>
          <a:p>
            <a:pPr marL="236538" indent="-225425" fontAlgn="base">
              <a:spcBef>
                <a:spcPts val="0"/>
              </a:spcBef>
              <a:buFont typeface="Arial" charset="0"/>
              <a:buChar char="•"/>
            </a:pPr>
            <a:r>
              <a:rPr lang="en-US" sz="3200" dirty="0"/>
              <a:t>O</a:t>
            </a:r>
            <a:r>
              <a:rPr lang="en-US" sz="3200" dirty="0" smtClean="0"/>
              <a:t>nline </a:t>
            </a:r>
            <a:r>
              <a:rPr lang="en-US" sz="3200" dirty="0"/>
              <a:t>evaluation tool </a:t>
            </a:r>
            <a:endParaRPr lang="en-US" sz="3200" dirty="0" smtClean="0"/>
          </a:p>
          <a:p>
            <a:pPr marL="236538" indent="-225425" fontAlgn="base">
              <a:spcBef>
                <a:spcPts val="0"/>
              </a:spcBef>
              <a:buFont typeface="Arial" charset="0"/>
              <a:buChar char="•"/>
            </a:pPr>
            <a:r>
              <a:rPr lang="en-US" sz="3200" dirty="0" smtClean="0"/>
              <a:t>12-15 </a:t>
            </a:r>
            <a:r>
              <a:rPr lang="en-US" sz="3200" dirty="0"/>
              <a:t>hours of one-on-one coaching on </a:t>
            </a:r>
            <a:r>
              <a:rPr lang="en-US" sz="3200" dirty="0" smtClean="0"/>
              <a:t>fundraising plan</a:t>
            </a:r>
          </a:p>
          <a:p>
            <a:pPr marL="236538" indent="-225425">
              <a:spcBef>
                <a:spcPts val="0"/>
              </a:spcBef>
              <a:buFont typeface="Arial" charset="0"/>
              <a:buChar char="•"/>
            </a:pPr>
            <a:r>
              <a:rPr lang="en-US" sz="3200" dirty="0" smtClean="0"/>
              <a:t>$10K Grant</a:t>
            </a:r>
            <a:endParaRPr lang="en-US" sz="3200" dirty="0"/>
          </a:p>
        </p:txBody>
      </p:sp>
    </p:spTree>
    <p:extLst>
      <p:ext uri="{BB962C8B-B14F-4D97-AF65-F5344CB8AC3E}">
        <p14:creationId xmlns:p14="http://schemas.microsoft.com/office/powerpoint/2010/main" val="121938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 1. Understanding Strengthening and Assessing Youth Supports</a:t>
            </a:r>
            <a:endParaRPr lang="en-US" b="1" dirty="0"/>
          </a:p>
        </p:txBody>
      </p:sp>
      <p:sp>
        <p:nvSpPr>
          <p:cNvPr id="3" name="Content Placeholder 2"/>
          <p:cNvSpPr>
            <a:spLocks noGrp="1"/>
          </p:cNvSpPr>
          <p:nvPr>
            <p:ph idx="1"/>
          </p:nvPr>
        </p:nvSpPr>
        <p:spPr/>
        <p:txBody>
          <a:bodyPr>
            <a:normAutofit/>
          </a:bodyPr>
          <a:lstStyle/>
          <a:p>
            <a:pPr marL="285750" indent="-223838">
              <a:buFont typeface="Arial" charset="0"/>
              <a:buChar char="•"/>
            </a:pPr>
            <a:r>
              <a:rPr lang="en-US" sz="3200" dirty="0" smtClean="0"/>
              <a:t>Assessing how groups already support youth leaders, sharing practices</a:t>
            </a:r>
          </a:p>
          <a:p>
            <a:pPr marL="285750" indent="-223838">
              <a:buFont typeface="Arial" charset="0"/>
              <a:buChar char="•"/>
            </a:pPr>
            <a:r>
              <a:rPr lang="en-US" sz="3200" dirty="0" smtClean="0"/>
              <a:t>Connecting practices to research on youth development and social emotional learning</a:t>
            </a:r>
          </a:p>
          <a:p>
            <a:pPr marL="285750" indent="-223838">
              <a:buFont typeface="Arial" charset="0"/>
              <a:buChar char="•"/>
            </a:pPr>
            <a:r>
              <a:rPr lang="en-US" sz="3200" dirty="0" smtClean="0"/>
              <a:t>Developing an individual theory of change</a:t>
            </a:r>
          </a:p>
          <a:p>
            <a:pPr marL="285750" indent="-223838">
              <a:buFont typeface="Arial" charset="0"/>
              <a:buChar char="•"/>
            </a:pPr>
            <a:r>
              <a:rPr lang="en-US" sz="3200" dirty="0" smtClean="0"/>
              <a:t>Utilizing on online evaluation tool</a:t>
            </a:r>
            <a:endParaRPr lang="en-US" sz="3200" dirty="0"/>
          </a:p>
        </p:txBody>
      </p:sp>
    </p:spTree>
    <p:extLst>
      <p:ext uri="{BB962C8B-B14F-4D97-AF65-F5344CB8AC3E}">
        <p14:creationId xmlns:p14="http://schemas.microsoft.com/office/powerpoint/2010/main" val="27349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Pt 2. Reaching New Funders</a:t>
            </a:r>
            <a:endParaRPr lang="en-US" b="1" dirty="0"/>
          </a:p>
        </p:txBody>
      </p:sp>
      <p:sp>
        <p:nvSpPr>
          <p:cNvPr id="3" name="Content Placeholder 2"/>
          <p:cNvSpPr>
            <a:spLocks noGrp="1"/>
          </p:cNvSpPr>
          <p:nvPr>
            <p:ph idx="1"/>
          </p:nvPr>
        </p:nvSpPr>
        <p:spPr/>
        <p:txBody>
          <a:bodyPr>
            <a:normAutofit/>
          </a:bodyPr>
          <a:lstStyle/>
          <a:p>
            <a:pPr marL="285750" indent="-274638">
              <a:buFont typeface="Arial" charset="0"/>
              <a:buChar char="•"/>
            </a:pPr>
            <a:r>
              <a:rPr lang="en-US" sz="3200" dirty="0" smtClean="0"/>
              <a:t>Learning from FCYO’s research on funding and messaging</a:t>
            </a:r>
          </a:p>
          <a:p>
            <a:pPr marL="285750" indent="-274638">
              <a:buFont typeface="Arial" charset="0"/>
              <a:buChar char="•"/>
            </a:pPr>
            <a:r>
              <a:rPr lang="en-US" sz="3200" dirty="0" smtClean="0"/>
              <a:t>Learning from funders and youth organizers</a:t>
            </a:r>
          </a:p>
          <a:p>
            <a:pPr marL="285750" indent="-274638">
              <a:buFont typeface="Arial" charset="0"/>
              <a:buChar char="•"/>
            </a:pPr>
            <a:r>
              <a:rPr lang="en-US" sz="3200" dirty="0" smtClean="0"/>
              <a:t>Coaching to develop a fundraising plan</a:t>
            </a:r>
          </a:p>
          <a:p>
            <a:pPr marL="285750" indent="-274638">
              <a:buFont typeface="Arial" charset="0"/>
              <a:buChar char="•"/>
            </a:pPr>
            <a:endParaRPr lang="en-US" sz="3200" dirty="0"/>
          </a:p>
        </p:txBody>
      </p:sp>
    </p:spTree>
    <p:extLst>
      <p:ext uri="{BB962C8B-B14F-4D97-AF65-F5344CB8AC3E}">
        <p14:creationId xmlns:p14="http://schemas.microsoft.com/office/powerpoint/2010/main" val="179871255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2294</TotalTime>
  <Words>2677</Words>
  <Application>Microsoft Macintosh PowerPoint</Application>
  <PresentationFormat>Widescreen</PresentationFormat>
  <Paragraphs>428</Paragraphs>
  <Slides>30</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Calibri</vt:lpstr>
      <vt:lpstr>Calibri Light</vt:lpstr>
      <vt:lpstr>Helvetica Neue</vt:lpstr>
      <vt:lpstr>Mangal</vt:lpstr>
      <vt:lpstr>Proxima Nova</vt:lpstr>
      <vt:lpstr>Proxima Nova Regular</vt:lpstr>
      <vt:lpstr>Proxima Nova Semibold</vt:lpstr>
      <vt:lpstr>Trebuchet MS</vt:lpstr>
      <vt:lpstr>Arial</vt:lpstr>
      <vt:lpstr>Retrospect</vt:lpstr>
      <vt:lpstr>Office Theme</vt:lpstr>
      <vt:lpstr>Powerful Transformations: Strengthening, Evaluating, and Funding The Impact of Youth Organizing on Individual Young People</vt:lpstr>
      <vt:lpstr>FCYO Capacity Building Projects</vt:lpstr>
      <vt:lpstr> More groups incorporating academic and social/emotional supports</vt:lpstr>
      <vt:lpstr>Reaching YD Funders has been hard</vt:lpstr>
      <vt:lpstr>FCYO Research</vt:lpstr>
      <vt:lpstr>Goals</vt:lpstr>
      <vt:lpstr>Project Components</vt:lpstr>
      <vt:lpstr>Pt 1. Understanding Strengthening and Assessing Youth Supports</vt:lpstr>
      <vt:lpstr>Pt 2. Reaching New Funders</vt:lpstr>
      <vt:lpstr>Evaluation Support</vt:lpstr>
      <vt:lpstr>Evaluation Support</vt:lpstr>
      <vt:lpstr>Discuss Youth Development Practices Driving SEL</vt:lpstr>
      <vt:lpstr>Evaluation Support</vt:lpstr>
      <vt:lpstr>Evaluation Support</vt:lpstr>
      <vt:lpstr>PowerPoint Presentation</vt:lpstr>
      <vt:lpstr>Evaluation Support</vt:lpstr>
      <vt:lpstr>PowerPoint Presentation</vt:lpstr>
      <vt:lpstr>Evaluation Support</vt:lpstr>
      <vt:lpstr>PowerPoint Presentation</vt:lpstr>
      <vt:lpstr>Evaluation Support</vt:lpstr>
      <vt:lpstr>PowerPoint Presentation</vt:lpstr>
      <vt:lpstr>PowerPoint Presentation</vt:lpstr>
      <vt:lpstr>PowerPoint Presentation</vt:lpstr>
      <vt:lpstr>PowerPoint Presentation</vt:lpstr>
      <vt:lpstr>PowerPoint Presentation</vt:lpstr>
      <vt:lpstr>PowerPoint Presentation</vt:lpstr>
      <vt:lpstr>Criteria</vt:lpstr>
      <vt:lpstr>Application Process</vt:lpstr>
      <vt:lpstr>Narrative</vt:lpstr>
      <vt:lpstr>Questions and Answers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 Transformations: Strengthening, Evaluating, and Funding The Impact of Youth Organizing on Individual Young People</dc:title>
  <dc:creator>Eric Braxton</dc:creator>
  <cp:lastModifiedBy>Eric Braxton</cp:lastModifiedBy>
  <cp:revision>28</cp:revision>
  <dcterms:created xsi:type="dcterms:W3CDTF">2017-03-18T02:19:23Z</dcterms:created>
  <dcterms:modified xsi:type="dcterms:W3CDTF">2017-03-21T15:46:33Z</dcterms:modified>
</cp:coreProperties>
</file>